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81"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82" r:id="rId19"/>
    <p:sldId id="272" r:id="rId20"/>
    <p:sldId id="274" r:id="rId21"/>
    <p:sldId id="275" r:id="rId22"/>
    <p:sldId id="276" r:id="rId23"/>
    <p:sldId id="277" r:id="rId24"/>
    <p:sldId id="278" r:id="rId25"/>
    <p:sldId id="279" r:id="rId26"/>
    <p:sldId id="280" r:id="rId27"/>
    <p:sldId id="289" r:id="rId28"/>
    <p:sldId id="284" r:id="rId29"/>
    <p:sldId id="285" r:id="rId30"/>
    <p:sldId id="273" r:id="rId31"/>
    <p:sldId id="286" r:id="rId32"/>
    <p:sldId id="283" r:id="rId33"/>
    <p:sldId id="287" r:id="rId34"/>
    <p:sldId id="288" r:id="rId35"/>
    <p:sldId id="290" r:id="rId36"/>
    <p:sldId id="291"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15" d="100"/>
          <a:sy n="115" d="100"/>
        </p:scale>
        <p:origin x="25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4398B-DF68-C957-A9E0-05036AF9D0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8B493B8-F42A-F361-2BD5-92C9693608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911E2C4-4FA5-0DCF-04DC-19A6965F2D5F}"/>
              </a:ext>
            </a:extLst>
          </p:cNvPr>
          <p:cNvSpPr>
            <a:spLocks noGrp="1"/>
          </p:cNvSpPr>
          <p:nvPr>
            <p:ph type="dt" sz="half" idx="10"/>
          </p:nvPr>
        </p:nvSpPr>
        <p:spPr/>
        <p:txBody>
          <a:bodyPr/>
          <a:lstStyle/>
          <a:p>
            <a:fld id="{94B84BD3-4D3F-4C60-B809-1F3220F99CED}" type="datetimeFigureOut">
              <a:rPr lang="en-GB" smtClean="0"/>
              <a:t>18/10/2023</a:t>
            </a:fld>
            <a:endParaRPr lang="en-GB"/>
          </a:p>
        </p:txBody>
      </p:sp>
      <p:sp>
        <p:nvSpPr>
          <p:cNvPr id="5" name="Footer Placeholder 4">
            <a:extLst>
              <a:ext uri="{FF2B5EF4-FFF2-40B4-BE49-F238E27FC236}">
                <a16:creationId xmlns:a16="http://schemas.microsoft.com/office/drawing/2014/main" id="{5AF87428-3C24-A712-D18B-4F3ACAF26A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F8385C-BB12-E9AE-F5BF-05F251BF86E9}"/>
              </a:ext>
            </a:extLst>
          </p:cNvPr>
          <p:cNvSpPr>
            <a:spLocks noGrp="1"/>
          </p:cNvSpPr>
          <p:nvPr>
            <p:ph type="sldNum" sz="quarter" idx="12"/>
          </p:nvPr>
        </p:nvSpPr>
        <p:spPr/>
        <p:txBody>
          <a:bodyPr/>
          <a:lstStyle/>
          <a:p>
            <a:fld id="{8399AAC0-D8B6-4F31-982E-E38973D377D7}" type="slidenum">
              <a:rPr lang="en-GB" smtClean="0"/>
              <a:t>‹#›</a:t>
            </a:fld>
            <a:endParaRPr lang="en-GB"/>
          </a:p>
        </p:txBody>
      </p:sp>
    </p:spTree>
    <p:extLst>
      <p:ext uri="{BB962C8B-B14F-4D97-AF65-F5344CB8AC3E}">
        <p14:creationId xmlns:p14="http://schemas.microsoft.com/office/powerpoint/2010/main" val="2877411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3C29C-B2B7-C11D-A0DA-3A575EB998D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323AF10-249E-831B-E705-C4A6B9EFDA8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CD27CE-9DEF-EB58-F1D6-C7C193B43FC4}"/>
              </a:ext>
            </a:extLst>
          </p:cNvPr>
          <p:cNvSpPr>
            <a:spLocks noGrp="1"/>
          </p:cNvSpPr>
          <p:nvPr>
            <p:ph type="dt" sz="half" idx="10"/>
          </p:nvPr>
        </p:nvSpPr>
        <p:spPr/>
        <p:txBody>
          <a:bodyPr/>
          <a:lstStyle/>
          <a:p>
            <a:fld id="{94B84BD3-4D3F-4C60-B809-1F3220F99CED}" type="datetimeFigureOut">
              <a:rPr lang="en-GB" smtClean="0"/>
              <a:t>18/10/2023</a:t>
            </a:fld>
            <a:endParaRPr lang="en-GB"/>
          </a:p>
        </p:txBody>
      </p:sp>
      <p:sp>
        <p:nvSpPr>
          <p:cNvPr id="5" name="Footer Placeholder 4">
            <a:extLst>
              <a:ext uri="{FF2B5EF4-FFF2-40B4-BE49-F238E27FC236}">
                <a16:creationId xmlns:a16="http://schemas.microsoft.com/office/drawing/2014/main" id="{DE5214AD-A7EE-0120-774D-191EC51633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A7BDED-D5DB-DDF8-2F23-0CB9EEC257FD}"/>
              </a:ext>
            </a:extLst>
          </p:cNvPr>
          <p:cNvSpPr>
            <a:spLocks noGrp="1"/>
          </p:cNvSpPr>
          <p:nvPr>
            <p:ph type="sldNum" sz="quarter" idx="12"/>
          </p:nvPr>
        </p:nvSpPr>
        <p:spPr/>
        <p:txBody>
          <a:bodyPr/>
          <a:lstStyle/>
          <a:p>
            <a:fld id="{8399AAC0-D8B6-4F31-982E-E38973D377D7}" type="slidenum">
              <a:rPr lang="en-GB" smtClean="0"/>
              <a:t>‹#›</a:t>
            </a:fld>
            <a:endParaRPr lang="en-GB"/>
          </a:p>
        </p:txBody>
      </p:sp>
    </p:spTree>
    <p:extLst>
      <p:ext uri="{BB962C8B-B14F-4D97-AF65-F5344CB8AC3E}">
        <p14:creationId xmlns:p14="http://schemas.microsoft.com/office/powerpoint/2010/main" val="2778314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5C079F-CB3E-C523-D35B-0BF67303DE9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A389B5A-463C-4926-8111-7E021E2F962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E4452D-4410-1163-C119-441DA1768036}"/>
              </a:ext>
            </a:extLst>
          </p:cNvPr>
          <p:cNvSpPr>
            <a:spLocks noGrp="1"/>
          </p:cNvSpPr>
          <p:nvPr>
            <p:ph type="dt" sz="half" idx="10"/>
          </p:nvPr>
        </p:nvSpPr>
        <p:spPr/>
        <p:txBody>
          <a:bodyPr/>
          <a:lstStyle/>
          <a:p>
            <a:fld id="{94B84BD3-4D3F-4C60-B809-1F3220F99CED}" type="datetimeFigureOut">
              <a:rPr lang="en-GB" smtClean="0"/>
              <a:t>18/10/2023</a:t>
            </a:fld>
            <a:endParaRPr lang="en-GB"/>
          </a:p>
        </p:txBody>
      </p:sp>
      <p:sp>
        <p:nvSpPr>
          <p:cNvPr id="5" name="Footer Placeholder 4">
            <a:extLst>
              <a:ext uri="{FF2B5EF4-FFF2-40B4-BE49-F238E27FC236}">
                <a16:creationId xmlns:a16="http://schemas.microsoft.com/office/drawing/2014/main" id="{5F57C961-D022-BFA0-6816-4B740BF8F3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552255-FB79-E983-E0E6-AC42088E1398}"/>
              </a:ext>
            </a:extLst>
          </p:cNvPr>
          <p:cNvSpPr>
            <a:spLocks noGrp="1"/>
          </p:cNvSpPr>
          <p:nvPr>
            <p:ph type="sldNum" sz="quarter" idx="12"/>
          </p:nvPr>
        </p:nvSpPr>
        <p:spPr/>
        <p:txBody>
          <a:bodyPr/>
          <a:lstStyle/>
          <a:p>
            <a:fld id="{8399AAC0-D8B6-4F31-982E-E38973D377D7}" type="slidenum">
              <a:rPr lang="en-GB" smtClean="0"/>
              <a:t>‹#›</a:t>
            </a:fld>
            <a:endParaRPr lang="en-GB"/>
          </a:p>
        </p:txBody>
      </p:sp>
    </p:spTree>
    <p:extLst>
      <p:ext uri="{BB962C8B-B14F-4D97-AF65-F5344CB8AC3E}">
        <p14:creationId xmlns:p14="http://schemas.microsoft.com/office/powerpoint/2010/main" val="2652868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0300E-DACE-5B39-C454-2C7B47754C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45E58AB-9854-C0FE-6287-1731444F89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87F77BB-7739-A51B-867B-4F2CBBAA1EC8}"/>
              </a:ext>
            </a:extLst>
          </p:cNvPr>
          <p:cNvSpPr>
            <a:spLocks noGrp="1"/>
          </p:cNvSpPr>
          <p:nvPr>
            <p:ph type="dt" sz="half" idx="10"/>
          </p:nvPr>
        </p:nvSpPr>
        <p:spPr/>
        <p:txBody>
          <a:bodyPr/>
          <a:lstStyle/>
          <a:p>
            <a:fld id="{94B84BD3-4D3F-4C60-B809-1F3220F99CED}" type="datetimeFigureOut">
              <a:rPr lang="en-GB" smtClean="0"/>
              <a:t>18/10/2023</a:t>
            </a:fld>
            <a:endParaRPr lang="en-GB"/>
          </a:p>
        </p:txBody>
      </p:sp>
      <p:sp>
        <p:nvSpPr>
          <p:cNvPr id="5" name="Footer Placeholder 4">
            <a:extLst>
              <a:ext uri="{FF2B5EF4-FFF2-40B4-BE49-F238E27FC236}">
                <a16:creationId xmlns:a16="http://schemas.microsoft.com/office/drawing/2014/main" id="{A8FA4DBD-C31F-E87D-25F6-5CB0904B3E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10AE3D-B893-3BB5-7074-AEB35272576C}"/>
              </a:ext>
            </a:extLst>
          </p:cNvPr>
          <p:cNvSpPr>
            <a:spLocks noGrp="1"/>
          </p:cNvSpPr>
          <p:nvPr>
            <p:ph type="sldNum" sz="quarter" idx="12"/>
          </p:nvPr>
        </p:nvSpPr>
        <p:spPr/>
        <p:txBody>
          <a:bodyPr/>
          <a:lstStyle/>
          <a:p>
            <a:fld id="{8399AAC0-D8B6-4F31-982E-E38973D377D7}" type="slidenum">
              <a:rPr lang="en-GB" smtClean="0"/>
              <a:t>‹#›</a:t>
            </a:fld>
            <a:endParaRPr lang="en-GB"/>
          </a:p>
        </p:txBody>
      </p:sp>
    </p:spTree>
    <p:extLst>
      <p:ext uri="{BB962C8B-B14F-4D97-AF65-F5344CB8AC3E}">
        <p14:creationId xmlns:p14="http://schemas.microsoft.com/office/powerpoint/2010/main" val="240980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83075-79A2-C684-35F1-30A7F7626B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75F4043-155C-71B1-3512-775727D0F4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40D5DB-DEF6-1078-006E-7510F8A4123B}"/>
              </a:ext>
            </a:extLst>
          </p:cNvPr>
          <p:cNvSpPr>
            <a:spLocks noGrp="1"/>
          </p:cNvSpPr>
          <p:nvPr>
            <p:ph type="dt" sz="half" idx="10"/>
          </p:nvPr>
        </p:nvSpPr>
        <p:spPr/>
        <p:txBody>
          <a:bodyPr/>
          <a:lstStyle/>
          <a:p>
            <a:fld id="{94B84BD3-4D3F-4C60-B809-1F3220F99CED}" type="datetimeFigureOut">
              <a:rPr lang="en-GB" smtClean="0"/>
              <a:t>18/10/2023</a:t>
            </a:fld>
            <a:endParaRPr lang="en-GB"/>
          </a:p>
        </p:txBody>
      </p:sp>
      <p:sp>
        <p:nvSpPr>
          <p:cNvPr id="5" name="Footer Placeholder 4">
            <a:extLst>
              <a:ext uri="{FF2B5EF4-FFF2-40B4-BE49-F238E27FC236}">
                <a16:creationId xmlns:a16="http://schemas.microsoft.com/office/drawing/2014/main" id="{B716AE88-6A04-1038-1F69-9D2E6566DC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80D245-0CB5-11B9-31DC-EA38956B9A77}"/>
              </a:ext>
            </a:extLst>
          </p:cNvPr>
          <p:cNvSpPr>
            <a:spLocks noGrp="1"/>
          </p:cNvSpPr>
          <p:nvPr>
            <p:ph type="sldNum" sz="quarter" idx="12"/>
          </p:nvPr>
        </p:nvSpPr>
        <p:spPr/>
        <p:txBody>
          <a:bodyPr/>
          <a:lstStyle/>
          <a:p>
            <a:fld id="{8399AAC0-D8B6-4F31-982E-E38973D377D7}" type="slidenum">
              <a:rPr lang="en-GB" smtClean="0"/>
              <a:t>‹#›</a:t>
            </a:fld>
            <a:endParaRPr lang="en-GB"/>
          </a:p>
        </p:txBody>
      </p:sp>
    </p:spTree>
    <p:extLst>
      <p:ext uri="{BB962C8B-B14F-4D97-AF65-F5344CB8AC3E}">
        <p14:creationId xmlns:p14="http://schemas.microsoft.com/office/powerpoint/2010/main" val="1856819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09FF8-A72E-6D83-3A37-F78EBC3F361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EF392D-C95C-01DE-AF25-C368DA582B0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5EC42BA-2815-8EDB-0D14-B59D363649C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E190536-F11E-F3A1-A564-5645BEB817B0}"/>
              </a:ext>
            </a:extLst>
          </p:cNvPr>
          <p:cNvSpPr>
            <a:spLocks noGrp="1"/>
          </p:cNvSpPr>
          <p:nvPr>
            <p:ph type="dt" sz="half" idx="10"/>
          </p:nvPr>
        </p:nvSpPr>
        <p:spPr/>
        <p:txBody>
          <a:bodyPr/>
          <a:lstStyle/>
          <a:p>
            <a:fld id="{94B84BD3-4D3F-4C60-B809-1F3220F99CED}" type="datetimeFigureOut">
              <a:rPr lang="en-GB" smtClean="0"/>
              <a:t>18/10/2023</a:t>
            </a:fld>
            <a:endParaRPr lang="en-GB"/>
          </a:p>
        </p:txBody>
      </p:sp>
      <p:sp>
        <p:nvSpPr>
          <p:cNvPr id="6" name="Footer Placeholder 5">
            <a:extLst>
              <a:ext uri="{FF2B5EF4-FFF2-40B4-BE49-F238E27FC236}">
                <a16:creationId xmlns:a16="http://schemas.microsoft.com/office/drawing/2014/main" id="{3B521349-7C0C-F557-D916-CEE5FF9E8FE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3712DC3-7158-F49A-92B7-3005F6653325}"/>
              </a:ext>
            </a:extLst>
          </p:cNvPr>
          <p:cNvSpPr>
            <a:spLocks noGrp="1"/>
          </p:cNvSpPr>
          <p:nvPr>
            <p:ph type="sldNum" sz="quarter" idx="12"/>
          </p:nvPr>
        </p:nvSpPr>
        <p:spPr/>
        <p:txBody>
          <a:bodyPr/>
          <a:lstStyle/>
          <a:p>
            <a:fld id="{8399AAC0-D8B6-4F31-982E-E38973D377D7}" type="slidenum">
              <a:rPr lang="en-GB" smtClean="0"/>
              <a:t>‹#›</a:t>
            </a:fld>
            <a:endParaRPr lang="en-GB"/>
          </a:p>
        </p:txBody>
      </p:sp>
    </p:spTree>
    <p:extLst>
      <p:ext uri="{BB962C8B-B14F-4D97-AF65-F5344CB8AC3E}">
        <p14:creationId xmlns:p14="http://schemas.microsoft.com/office/powerpoint/2010/main" val="3042663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B4DF7-F2D0-D62E-F6EC-4DF77E53209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7C6A3AC-1301-077C-EB1C-617C76D5F8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51EF79-0624-3A77-7C82-A5E8F14C835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5F0C5D9-CC99-BD8D-65CC-3DC8E7436E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8FADE7-5694-5134-41EA-F8673CD41FD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38DACEF-D792-4A32-89FC-0A78F9B663BD}"/>
              </a:ext>
            </a:extLst>
          </p:cNvPr>
          <p:cNvSpPr>
            <a:spLocks noGrp="1"/>
          </p:cNvSpPr>
          <p:nvPr>
            <p:ph type="dt" sz="half" idx="10"/>
          </p:nvPr>
        </p:nvSpPr>
        <p:spPr/>
        <p:txBody>
          <a:bodyPr/>
          <a:lstStyle/>
          <a:p>
            <a:fld id="{94B84BD3-4D3F-4C60-B809-1F3220F99CED}" type="datetimeFigureOut">
              <a:rPr lang="en-GB" smtClean="0"/>
              <a:t>18/10/2023</a:t>
            </a:fld>
            <a:endParaRPr lang="en-GB"/>
          </a:p>
        </p:txBody>
      </p:sp>
      <p:sp>
        <p:nvSpPr>
          <p:cNvPr id="8" name="Footer Placeholder 7">
            <a:extLst>
              <a:ext uri="{FF2B5EF4-FFF2-40B4-BE49-F238E27FC236}">
                <a16:creationId xmlns:a16="http://schemas.microsoft.com/office/drawing/2014/main" id="{62877AF1-ECD6-BFF7-BD85-4DAC9A27B47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FF35FA0-3D29-BE2E-23B2-1F4AD94D6BF0}"/>
              </a:ext>
            </a:extLst>
          </p:cNvPr>
          <p:cNvSpPr>
            <a:spLocks noGrp="1"/>
          </p:cNvSpPr>
          <p:nvPr>
            <p:ph type="sldNum" sz="quarter" idx="12"/>
          </p:nvPr>
        </p:nvSpPr>
        <p:spPr/>
        <p:txBody>
          <a:bodyPr/>
          <a:lstStyle/>
          <a:p>
            <a:fld id="{8399AAC0-D8B6-4F31-982E-E38973D377D7}" type="slidenum">
              <a:rPr lang="en-GB" smtClean="0"/>
              <a:t>‹#›</a:t>
            </a:fld>
            <a:endParaRPr lang="en-GB"/>
          </a:p>
        </p:txBody>
      </p:sp>
    </p:spTree>
    <p:extLst>
      <p:ext uri="{BB962C8B-B14F-4D97-AF65-F5344CB8AC3E}">
        <p14:creationId xmlns:p14="http://schemas.microsoft.com/office/powerpoint/2010/main" val="51233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A7625-EF64-1AA2-FCDE-DC19F350C2E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4DD0290-E50C-D25C-8979-EDB662E61862}"/>
              </a:ext>
            </a:extLst>
          </p:cNvPr>
          <p:cNvSpPr>
            <a:spLocks noGrp="1"/>
          </p:cNvSpPr>
          <p:nvPr>
            <p:ph type="dt" sz="half" idx="10"/>
          </p:nvPr>
        </p:nvSpPr>
        <p:spPr/>
        <p:txBody>
          <a:bodyPr/>
          <a:lstStyle/>
          <a:p>
            <a:fld id="{94B84BD3-4D3F-4C60-B809-1F3220F99CED}" type="datetimeFigureOut">
              <a:rPr lang="en-GB" smtClean="0"/>
              <a:t>18/10/2023</a:t>
            </a:fld>
            <a:endParaRPr lang="en-GB"/>
          </a:p>
        </p:txBody>
      </p:sp>
      <p:sp>
        <p:nvSpPr>
          <p:cNvPr id="4" name="Footer Placeholder 3">
            <a:extLst>
              <a:ext uri="{FF2B5EF4-FFF2-40B4-BE49-F238E27FC236}">
                <a16:creationId xmlns:a16="http://schemas.microsoft.com/office/drawing/2014/main" id="{27D24F40-5DC1-FAE2-1F65-EEE0CCB2307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277A2FD-0CBB-67B8-D3C8-07F9848F93CF}"/>
              </a:ext>
            </a:extLst>
          </p:cNvPr>
          <p:cNvSpPr>
            <a:spLocks noGrp="1"/>
          </p:cNvSpPr>
          <p:nvPr>
            <p:ph type="sldNum" sz="quarter" idx="12"/>
          </p:nvPr>
        </p:nvSpPr>
        <p:spPr/>
        <p:txBody>
          <a:bodyPr/>
          <a:lstStyle/>
          <a:p>
            <a:fld id="{8399AAC0-D8B6-4F31-982E-E38973D377D7}" type="slidenum">
              <a:rPr lang="en-GB" smtClean="0"/>
              <a:t>‹#›</a:t>
            </a:fld>
            <a:endParaRPr lang="en-GB"/>
          </a:p>
        </p:txBody>
      </p:sp>
    </p:spTree>
    <p:extLst>
      <p:ext uri="{BB962C8B-B14F-4D97-AF65-F5344CB8AC3E}">
        <p14:creationId xmlns:p14="http://schemas.microsoft.com/office/powerpoint/2010/main" val="4094076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DF8B5C-DC60-FF57-B4F1-0F7D61648535}"/>
              </a:ext>
            </a:extLst>
          </p:cNvPr>
          <p:cNvSpPr>
            <a:spLocks noGrp="1"/>
          </p:cNvSpPr>
          <p:nvPr>
            <p:ph type="dt" sz="half" idx="10"/>
          </p:nvPr>
        </p:nvSpPr>
        <p:spPr/>
        <p:txBody>
          <a:bodyPr/>
          <a:lstStyle/>
          <a:p>
            <a:fld id="{94B84BD3-4D3F-4C60-B809-1F3220F99CED}" type="datetimeFigureOut">
              <a:rPr lang="en-GB" smtClean="0"/>
              <a:t>18/10/2023</a:t>
            </a:fld>
            <a:endParaRPr lang="en-GB"/>
          </a:p>
        </p:txBody>
      </p:sp>
      <p:sp>
        <p:nvSpPr>
          <p:cNvPr id="3" name="Footer Placeholder 2">
            <a:extLst>
              <a:ext uri="{FF2B5EF4-FFF2-40B4-BE49-F238E27FC236}">
                <a16:creationId xmlns:a16="http://schemas.microsoft.com/office/drawing/2014/main" id="{13885BA5-8421-3408-B187-1AD6DDC1C84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0DB2E4D-9343-4D5D-C4D2-E9CDC6074A81}"/>
              </a:ext>
            </a:extLst>
          </p:cNvPr>
          <p:cNvSpPr>
            <a:spLocks noGrp="1"/>
          </p:cNvSpPr>
          <p:nvPr>
            <p:ph type="sldNum" sz="quarter" idx="12"/>
          </p:nvPr>
        </p:nvSpPr>
        <p:spPr/>
        <p:txBody>
          <a:bodyPr/>
          <a:lstStyle/>
          <a:p>
            <a:fld id="{8399AAC0-D8B6-4F31-982E-E38973D377D7}" type="slidenum">
              <a:rPr lang="en-GB" smtClean="0"/>
              <a:t>‹#›</a:t>
            </a:fld>
            <a:endParaRPr lang="en-GB"/>
          </a:p>
        </p:txBody>
      </p:sp>
    </p:spTree>
    <p:extLst>
      <p:ext uri="{BB962C8B-B14F-4D97-AF65-F5344CB8AC3E}">
        <p14:creationId xmlns:p14="http://schemas.microsoft.com/office/powerpoint/2010/main" val="2117283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B20FA-89B7-8D7E-FA84-E01400E97C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F0865F0-B70D-BE00-9EE7-E9A58FA977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1B3DEDA-2BF9-E416-75E3-0A14A76873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7A50F2-B6CD-54A2-B91D-CBE07155151E}"/>
              </a:ext>
            </a:extLst>
          </p:cNvPr>
          <p:cNvSpPr>
            <a:spLocks noGrp="1"/>
          </p:cNvSpPr>
          <p:nvPr>
            <p:ph type="dt" sz="half" idx="10"/>
          </p:nvPr>
        </p:nvSpPr>
        <p:spPr/>
        <p:txBody>
          <a:bodyPr/>
          <a:lstStyle/>
          <a:p>
            <a:fld id="{94B84BD3-4D3F-4C60-B809-1F3220F99CED}" type="datetimeFigureOut">
              <a:rPr lang="en-GB" smtClean="0"/>
              <a:t>18/10/2023</a:t>
            </a:fld>
            <a:endParaRPr lang="en-GB"/>
          </a:p>
        </p:txBody>
      </p:sp>
      <p:sp>
        <p:nvSpPr>
          <p:cNvPr id="6" name="Footer Placeholder 5">
            <a:extLst>
              <a:ext uri="{FF2B5EF4-FFF2-40B4-BE49-F238E27FC236}">
                <a16:creationId xmlns:a16="http://schemas.microsoft.com/office/drawing/2014/main" id="{7B80E187-7AFE-24EF-D059-C28AA486E38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2003065-06D3-3053-590E-E2A0C330C0FE}"/>
              </a:ext>
            </a:extLst>
          </p:cNvPr>
          <p:cNvSpPr>
            <a:spLocks noGrp="1"/>
          </p:cNvSpPr>
          <p:nvPr>
            <p:ph type="sldNum" sz="quarter" idx="12"/>
          </p:nvPr>
        </p:nvSpPr>
        <p:spPr/>
        <p:txBody>
          <a:bodyPr/>
          <a:lstStyle/>
          <a:p>
            <a:fld id="{8399AAC0-D8B6-4F31-982E-E38973D377D7}" type="slidenum">
              <a:rPr lang="en-GB" smtClean="0"/>
              <a:t>‹#›</a:t>
            </a:fld>
            <a:endParaRPr lang="en-GB"/>
          </a:p>
        </p:txBody>
      </p:sp>
    </p:spTree>
    <p:extLst>
      <p:ext uri="{BB962C8B-B14F-4D97-AF65-F5344CB8AC3E}">
        <p14:creationId xmlns:p14="http://schemas.microsoft.com/office/powerpoint/2010/main" val="3134215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32FC8-9787-08EA-4748-7C983DB1DB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385ABF6-2F6A-0EDE-0212-7D69BC358B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B1A52C3-A55E-CDA8-2A49-3F60DFB3B9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514466-33DF-E4A0-601C-3BF746429FD3}"/>
              </a:ext>
            </a:extLst>
          </p:cNvPr>
          <p:cNvSpPr>
            <a:spLocks noGrp="1"/>
          </p:cNvSpPr>
          <p:nvPr>
            <p:ph type="dt" sz="half" idx="10"/>
          </p:nvPr>
        </p:nvSpPr>
        <p:spPr/>
        <p:txBody>
          <a:bodyPr/>
          <a:lstStyle/>
          <a:p>
            <a:fld id="{94B84BD3-4D3F-4C60-B809-1F3220F99CED}" type="datetimeFigureOut">
              <a:rPr lang="en-GB" smtClean="0"/>
              <a:t>18/10/2023</a:t>
            </a:fld>
            <a:endParaRPr lang="en-GB"/>
          </a:p>
        </p:txBody>
      </p:sp>
      <p:sp>
        <p:nvSpPr>
          <p:cNvPr id="6" name="Footer Placeholder 5">
            <a:extLst>
              <a:ext uri="{FF2B5EF4-FFF2-40B4-BE49-F238E27FC236}">
                <a16:creationId xmlns:a16="http://schemas.microsoft.com/office/drawing/2014/main" id="{F907EBDB-C504-DAD4-4D36-A24AB4B051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D5D16B5-20F8-3161-3726-6B34D68DCCAC}"/>
              </a:ext>
            </a:extLst>
          </p:cNvPr>
          <p:cNvSpPr>
            <a:spLocks noGrp="1"/>
          </p:cNvSpPr>
          <p:nvPr>
            <p:ph type="sldNum" sz="quarter" idx="12"/>
          </p:nvPr>
        </p:nvSpPr>
        <p:spPr/>
        <p:txBody>
          <a:bodyPr/>
          <a:lstStyle/>
          <a:p>
            <a:fld id="{8399AAC0-D8B6-4F31-982E-E38973D377D7}" type="slidenum">
              <a:rPr lang="en-GB" smtClean="0"/>
              <a:t>‹#›</a:t>
            </a:fld>
            <a:endParaRPr lang="en-GB"/>
          </a:p>
        </p:txBody>
      </p:sp>
    </p:spTree>
    <p:extLst>
      <p:ext uri="{BB962C8B-B14F-4D97-AF65-F5344CB8AC3E}">
        <p14:creationId xmlns:p14="http://schemas.microsoft.com/office/powerpoint/2010/main" val="1418685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809534-CA48-7507-67DF-C2363D8C96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27184E8-62D5-1447-8530-E95A052EBF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B9FEF2-63E8-C1F6-E894-B01C90DA34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B84BD3-4D3F-4C60-B809-1F3220F99CED}" type="datetimeFigureOut">
              <a:rPr lang="en-GB" smtClean="0"/>
              <a:t>18/10/2023</a:t>
            </a:fld>
            <a:endParaRPr lang="en-GB"/>
          </a:p>
        </p:txBody>
      </p:sp>
      <p:sp>
        <p:nvSpPr>
          <p:cNvPr id="5" name="Footer Placeholder 4">
            <a:extLst>
              <a:ext uri="{FF2B5EF4-FFF2-40B4-BE49-F238E27FC236}">
                <a16:creationId xmlns:a16="http://schemas.microsoft.com/office/drawing/2014/main" id="{2FB85236-A218-7D14-6E70-1AE74FDB52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50012ED-8A7A-DA32-C9E7-FD0AD68259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99AAC0-D8B6-4F31-982E-E38973D377D7}" type="slidenum">
              <a:rPr lang="en-GB" smtClean="0"/>
              <a:t>‹#›</a:t>
            </a:fld>
            <a:endParaRPr lang="en-GB"/>
          </a:p>
        </p:txBody>
      </p:sp>
    </p:spTree>
    <p:extLst>
      <p:ext uri="{BB962C8B-B14F-4D97-AF65-F5344CB8AC3E}">
        <p14:creationId xmlns:p14="http://schemas.microsoft.com/office/powerpoint/2010/main" val="36727569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93145-9766-8713-1FFD-4E282CF7CD37}"/>
              </a:ext>
            </a:extLst>
          </p:cNvPr>
          <p:cNvSpPr>
            <a:spLocks noGrp="1"/>
          </p:cNvSpPr>
          <p:nvPr>
            <p:ph type="ctrTitle"/>
          </p:nvPr>
        </p:nvSpPr>
        <p:spPr/>
        <p:txBody>
          <a:bodyPr>
            <a:normAutofit fontScale="90000"/>
          </a:bodyPr>
          <a:lstStyle/>
          <a:p>
            <a:r>
              <a:rPr lang="en-GB" dirty="0">
                <a:latin typeface="Arial Rounded MT Bold" panose="020F0704030504030204" pitchFamily="34" charset="0"/>
              </a:rPr>
              <a:t/>
            </a:r>
            <a:br>
              <a:rPr lang="en-GB" dirty="0">
                <a:latin typeface="Arial Rounded MT Bold" panose="020F0704030504030204" pitchFamily="34" charset="0"/>
              </a:rPr>
            </a:br>
            <a:r>
              <a:rPr lang="en-GB" dirty="0">
                <a:latin typeface="Arial Rounded MT Bold" panose="020F0704030504030204" pitchFamily="34" charset="0"/>
              </a:rPr>
              <a:t/>
            </a:r>
            <a:br>
              <a:rPr lang="en-GB" dirty="0">
                <a:latin typeface="Arial Rounded MT Bold" panose="020F0704030504030204" pitchFamily="34" charset="0"/>
              </a:rPr>
            </a:br>
            <a:r>
              <a:rPr lang="en-GB" dirty="0">
                <a:latin typeface="Arial Rounded MT Bold" panose="020F0704030504030204" pitchFamily="34" charset="0"/>
              </a:rPr>
              <a:t/>
            </a:r>
            <a:br>
              <a:rPr lang="en-GB" dirty="0">
                <a:latin typeface="Arial Rounded MT Bold" panose="020F0704030504030204" pitchFamily="34" charset="0"/>
              </a:rPr>
            </a:br>
            <a:r>
              <a:rPr lang="en-GB" dirty="0">
                <a:latin typeface="Arial Rounded MT Bold" panose="020F0704030504030204" pitchFamily="34" charset="0"/>
              </a:rPr>
              <a:t>Our Lady of Lourdes Reception parents/carers </a:t>
            </a:r>
            <a:br>
              <a:rPr lang="en-GB" dirty="0">
                <a:latin typeface="Arial Rounded MT Bold" panose="020F0704030504030204" pitchFamily="34" charset="0"/>
              </a:rPr>
            </a:br>
            <a:r>
              <a:rPr lang="en-GB" dirty="0" err="1">
                <a:latin typeface="Arial Rounded MT Bold" panose="020F0704030504030204" pitchFamily="34" charset="0"/>
              </a:rPr>
              <a:t>RWInc</a:t>
            </a:r>
            <a:r>
              <a:rPr lang="en-GB" dirty="0">
                <a:latin typeface="Arial Rounded MT Bold" panose="020F0704030504030204" pitchFamily="34" charset="0"/>
              </a:rPr>
              <a:t> phonics presentation</a:t>
            </a:r>
          </a:p>
        </p:txBody>
      </p:sp>
      <p:sp>
        <p:nvSpPr>
          <p:cNvPr id="3" name="Subtitle 2">
            <a:extLst>
              <a:ext uri="{FF2B5EF4-FFF2-40B4-BE49-F238E27FC236}">
                <a16:creationId xmlns:a16="http://schemas.microsoft.com/office/drawing/2014/main" id="{FCCE4737-1AC4-5BBD-66FE-01AC1BB4D534}"/>
              </a:ext>
            </a:extLst>
          </p:cNvPr>
          <p:cNvSpPr>
            <a:spLocks noGrp="1"/>
          </p:cNvSpPr>
          <p:nvPr>
            <p:ph type="subTitle" idx="1"/>
          </p:nvPr>
        </p:nvSpPr>
        <p:spPr>
          <a:xfrm>
            <a:off x="1523999" y="5168989"/>
            <a:ext cx="9144000" cy="1655762"/>
          </a:xfrm>
        </p:spPr>
        <p:txBody>
          <a:bodyPr>
            <a:normAutofit/>
          </a:bodyPr>
          <a:lstStyle/>
          <a:p>
            <a:r>
              <a:rPr lang="en-GB" sz="4000" dirty="0">
                <a:latin typeface="Arial Rounded MT Bold" panose="020F0704030504030204" pitchFamily="34" charset="0"/>
              </a:rPr>
              <a:t>Wednesday 27</a:t>
            </a:r>
            <a:r>
              <a:rPr lang="en-GB" sz="4000" baseline="30000" dirty="0">
                <a:latin typeface="Arial Rounded MT Bold" panose="020F0704030504030204" pitchFamily="34" charset="0"/>
              </a:rPr>
              <a:t>th</a:t>
            </a:r>
            <a:r>
              <a:rPr lang="en-GB" sz="4000" dirty="0">
                <a:latin typeface="Arial Rounded MT Bold" panose="020F0704030504030204" pitchFamily="34" charset="0"/>
              </a:rPr>
              <a:t> September 2023</a:t>
            </a:r>
          </a:p>
        </p:txBody>
      </p:sp>
      <p:pic>
        <p:nvPicPr>
          <p:cNvPr id="5" name="Picture 4">
            <a:extLst>
              <a:ext uri="{FF2B5EF4-FFF2-40B4-BE49-F238E27FC236}">
                <a16:creationId xmlns:a16="http://schemas.microsoft.com/office/drawing/2014/main" id="{F9C9F13E-38DA-D2DD-33F2-4006E666E071}"/>
              </a:ext>
            </a:extLst>
          </p:cNvPr>
          <p:cNvPicPr>
            <a:picLocks noChangeAspect="1"/>
          </p:cNvPicPr>
          <p:nvPr/>
        </p:nvPicPr>
        <p:blipFill>
          <a:blip r:embed="rId2"/>
          <a:stretch>
            <a:fillRect/>
          </a:stretch>
        </p:blipFill>
        <p:spPr>
          <a:xfrm>
            <a:off x="3987691" y="3429000"/>
            <a:ext cx="4216617" cy="1739989"/>
          </a:xfrm>
          <a:prstGeom prst="rect">
            <a:avLst/>
          </a:prstGeom>
        </p:spPr>
      </p:pic>
      <p:pic>
        <p:nvPicPr>
          <p:cNvPr id="7" name="Picture 6">
            <a:extLst>
              <a:ext uri="{FF2B5EF4-FFF2-40B4-BE49-F238E27FC236}">
                <a16:creationId xmlns:a16="http://schemas.microsoft.com/office/drawing/2014/main" id="{19D544F8-526E-C498-4D27-AFE761B927D3}"/>
              </a:ext>
            </a:extLst>
          </p:cNvPr>
          <p:cNvPicPr>
            <a:picLocks noChangeAspect="1"/>
          </p:cNvPicPr>
          <p:nvPr/>
        </p:nvPicPr>
        <p:blipFill>
          <a:blip r:embed="rId3"/>
          <a:stretch>
            <a:fillRect/>
          </a:stretch>
        </p:blipFill>
        <p:spPr>
          <a:xfrm>
            <a:off x="714704" y="1976068"/>
            <a:ext cx="2743200" cy="2875404"/>
          </a:xfrm>
          <a:prstGeom prst="rect">
            <a:avLst/>
          </a:prstGeom>
        </p:spPr>
      </p:pic>
    </p:spTree>
    <p:extLst>
      <p:ext uri="{BB962C8B-B14F-4D97-AF65-F5344CB8AC3E}">
        <p14:creationId xmlns:p14="http://schemas.microsoft.com/office/powerpoint/2010/main" val="922322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A86FF-7732-0DF6-4765-26F7884A2280}"/>
              </a:ext>
            </a:extLst>
          </p:cNvPr>
          <p:cNvSpPr>
            <a:spLocks noGrp="1"/>
          </p:cNvSpPr>
          <p:nvPr>
            <p:ph type="title"/>
          </p:nvPr>
        </p:nvSpPr>
        <p:spPr/>
        <p:txBody>
          <a:bodyPr/>
          <a:lstStyle/>
          <a:p>
            <a:pPr algn="ctr"/>
            <a:r>
              <a:rPr lang="en-GB" dirty="0">
                <a:latin typeface="Arial Rounded MT Bold" panose="020F0704030504030204" pitchFamily="34" charset="0"/>
              </a:rPr>
              <a:t>Read Write Inc. Phonics</a:t>
            </a:r>
          </a:p>
        </p:txBody>
      </p:sp>
      <p:sp>
        <p:nvSpPr>
          <p:cNvPr id="3" name="Content Placeholder 2">
            <a:extLst>
              <a:ext uri="{FF2B5EF4-FFF2-40B4-BE49-F238E27FC236}">
                <a16:creationId xmlns:a16="http://schemas.microsoft.com/office/drawing/2014/main" id="{F14D7AF7-6928-2135-6535-826BDE99CB44}"/>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9837FBCA-B76F-4663-CFDB-D1CA728DB498}"/>
              </a:ext>
            </a:extLst>
          </p:cNvPr>
          <p:cNvPicPr>
            <a:picLocks noChangeAspect="1"/>
          </p:cNvPicPr>
          <p:nvPr/>
        </p:nvPicPr>
        <p:blipFill>
          <a:blip r:embed="rId2"/>
          <a:stretch>
            <a:fillRect/>
          </a:stretch>
        </p:blipFill>
        <p:spPr>
          <a:xfrm>
            <a:off x="3047736" y="1714351"/>
            <a:ext cx="6096528" cy="3429297"/>
          </a:xfrm>
          <a:prstGeom prst="rect">
            <a:avLst/>
          </a:prstGeom>
        </p:spPr>
      </p:pic>
      <p:pic>
        <p:nvPicPr>
          <p:cNvPr id="5" name="Picture 4">
            <a:extLst>
              <a:ext uri="{FF2B5EF4-FFF2-40B4-BE49-F238E27FC236}">
                <a16:creationId xmlns:a16="http://schemas.microsoft.com/office/drawing/2014/main" id="{6CDDF3C3-63B6-B3D5-ED25-73123CD7ACC2}"/>
              </a:ext>
            </a:extLst>
          </p:cNvPr>
          <p:cNvPicPr>
            <a:picLocks noChangeAspect="1"/>
          </p:cNvPicPr>
          <p:nvPr/>
        </p:nvPicPr>
        <p:blipFill>
          <a:blip r:embed="rId3"/>
          <a:stretch>
            <a:fillRect/>
          </a:stretch>
        </p:blipFill>
        <p:spPr>
          <a:xfrm>
            <a:off x="10597830" y="371807"/>
            <a:ext cx="755970" cy="792549"/>
          </a:xfrm>
          <a:prstGeom prst="rect">
            <a:avLst/>
          </a:prstGeom>
        </p:spPr>
      </p:pic>
      <p:pic>
        <p:nvPicPr>
          <p:cNvPr id="6" name="Picture 5">
            <a:extLst>
              <a:ext uri="{FF2B5EF4-FFF2-40B4-BE49-F238E27FC236}">
                <a16:creationId xmlns:a16="http://schemas.microsoft.com/office/drawing/2014/main" id="{CACBEF91-8CFD-D003-1221-7FF1E6933D08}"/>
              </a:ext>
            </a:extLst>
          </p:cNvPr>
          <p:cNvPicPr>
            <a:picLocks noChangeAspect="1"/>
          </p:cNvPicPr>
          <p:nvPr/>
        </p:nvPicPr>
        <p:blipFill>
          <a:blip r:embed="rId4"/>
          <a:stretch>
            <a:fillRect/>
          </a:stretch>
        </p:blipFill>
        <p:spPr>
          <a:xfrm>
            <a:off x="3200136" y="1865227"/>
            <a:ext cx="6096528" cy="3432345"/>
          </a:xfrm>
          <a:prstGeom prst="rect">
            <a:avLst/>
          </a:prstGeom>
        </p:spPr>
      </p:pic>
      <p:sp>
        <p:nvSpPr>
          <p:cNvPr id="8" name="TextBox 7">
            <a:extLst>
              <a:ext uri="{FF2B5EF4-FFF2-40B4-BE49-F238E27FC236}">
                <a16:creationId xmlns:a16="http://schemas.microsoft.com/office/drawing/2014/main" id="{058A9D5F-C13C-4D1F-D9D5-6BCC8735D3B1}"/>
              </a:ext>
            </a:extLst>
          </p:cNvPr>
          <p:cNvSpPr txBox="1"/>
          <p:nvPr/>
        </p:nvSpPr>
        <p:spPr>
          <a:xfrm>
            <a:off x="838199" y="1825625"/>
            <a:ext cx="10515599" cy="2554545"/>
          </a:xfrm>
          <a:prstGeom prst="rect">
            <a:avLst/>
          </a:prstGeom>
          <a:noFill/>
        </p:spPr>
        <p:txBody>
          <a:bodyPr wrap="square">
            <a:spAutoFit/>
          </a:bodyPr>
          <a:lstStyle/>
          <a:p>
            <a:r>
              <a:rPr lang="en-GB" sz="3200" dirty="0">
                <a:latin typeface="Arial Rounded MT Bold" panose="020F0704030504030204" pitchFamily="34" charset="0"/>
              </a:rPr>
              <a:t>• EYFS – Y1/ Y2 (KS1) </a:t>
            </a:r>
          </a:p>
          <a:p>
            <a:endParaRPr lang="en-GB" sz="3200" dirty="0">
              <a:latin typeface="Arial Rounded MT Bold" panose="020F0704030504030204" pitchFamily="34" charset="0"/>
            </a:endParaRPr>
          </a:p>
          <a:p>
            <a:r>
              <a:rPr lang="en-GB" sz="3200" dirty="0">
                <a:latin typeface="Arial Rounded MT Bold" panose="020F0704030504030204" pitchFamily="34" charset="0"/>
              </a:rPr>
              <a:t>• Older children who need to ‘catch-up’</a:t>
            </a:r>
          </a:p>
          <a:p>
            <a:endParaRPr lang="en-GB" sz="3200" dirty="0">
              <a:latin typeface="Arial Rounded MT Bold" panose="020F0704030504030204" pitchFamily="34" charset="0"/>
            </a:endParaRPr>
          </a:p>
          <a:p>
            <a:r>
              <a:rPr lang="en-GB" sz="3200" dirty="0">
                <a:latin typeface="Arial Rounded MT Bold" panose="020F0704030504030204" pitchFamily="34" charset="0"/>
              </a:rPr>
              <a:t>• Children new to English</a:t>
            </a:r>
          </a:p>
        </p:txBody>
      </p:sp>
    </p:spTree>
    <p:extLst>
      <p:ext uri="{BB962C8B-B14F-4D97-AF65-F5344CB8AC3E}">
        <p14:creationId xmlns:p14="http://schemas.microsoft.com/office/powerpoint/2010/main" val="1639591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11036-800D-FD30-827F-A41246A9DACB}"/>
              </a:ext>
            </a:extLst>
          </p:cNvPr>
          <p:cNvSpPr>
            <a:spLocks noGrp="1"/>
          </p:cNvSpPr>
          <p:nvPr>
            <p:ph type="title"/>
          </p:nvPr>
        </p:nvSpPr>
        <p:spPr/>
        <p:txBody>
          <a:bodyPr/>
          <a:lstStyle/>
          <a:p>
            <a:pPr algn="ctr"/>
            <a:r>
              <a:rPr lang="en-GB" dirty="0">
                <a:latin typeface="Arial Rounded MT Bold" panose="020F0704030504030204" pitchFamily="34" charset="0"/>
              </a:rPr>
              <a:t>Systematic approach</a:t>
            </a:r>
          </a:p>
        </p:txBody>
      </p:sp>
      <p:pic>
        <p:nvPicPr>
          <p:cNvPr id="6" name="Content Placeholder 5">
            <a:extLst>
              <a:ext uri="{FF2B5EF4-FFF2-40B4-BE49-F238E27FC236}">
                <a16:creationId xmlns:a16="http://schemas.microsoft.com/office/drawing/2014/main" id="{59DC0EC5-F09E-EC77-2731-0E1CEE407C5C}"/>
              </a:ext>
            </a:extLst>
          </p:cNvPr>
          <p:cNvPicPr>
            <a:picLocks noGrp="1" noChangeAspect="1"/>
          </p:cNvPicPr>
          <p:nvPr>
            <p:ph idx="1"/>
          </p:nvPr>
        </p:nvPicPr>
        <p:blipFill>
          <a:blip r:embed="rId2"/>
          <a:stretch>
            <a:fillRect/>
          </a:stretch>
        </p:blipFill>
        <p:spPr>
          <a:xfrm>
            <a:off x="1129823" y="1566321"/>
            <a:ext cx="2559308" cy="2314042"/>
          </a:xfrm>
        </p:spPr>
      </p:pic>
      <p:pic>
        <p:nvPicPr>
          <p:cNvPr id="4" name="Picture 3">
            <a:extLst>
              <a:ext uri="{FF2B5EF4-FFF2-40B4-BE49-F238E27FC236}">
                <a16:creationId xmlns:a16="http://schemas.microsoft.com/office/drawing/2014/main" id="{525F5EA0-837C-F565-16DB-94B2672D6A1F}"/>
              </a:ext>
            </a:extLst>
          </p:cNvPr>
          <p:cNvPicPr>
            <a:picLocks noChangeAspect="1"/>
          </p:cNvPicPr>
          <p:nvPr/>
        </p:nvPicPr>
        <p:blipFill>
          <a:blip r:embed="rId3"/>
          <a:stretch>
            <a:fillRect/>
          </a:stretch>
        </p:blipFill>
        <p:spPr>
          <a:xfrm>
            <a:off x="10597830" y="365125"/>
            <a:ext cx="755970" cy="792549"/>
          </a:xfrm>
          <a:prstGeom prst="rect">
            <a:avLst/>
          </a:prstGeom>
        </p:spPr>
      </p:pic>
      <p:pic>
        <p:nvPicPr>
          <p:cNvPr id="8" name="Picture 7">
            <a:extLst>
              <a:ext uri="{FF2B5EF4-FFF2-40B4-BE49-F238E27FC236}">
                <a16:creationId xmlns:a16="http://schemas.microsoft.com/office/drawing/2014/main" id="{4191E6B3-D6C1-A9BA-6F96-76CDBF17ACCD}"/>
              </a:ext>
            </a:extLst>
          </p:cNvPr>
          <p:cNvPicPr>
            <a:picLocks noChangeAspect="1"/>
          </p:cNvPicPr>
          <p:nvPr/>
        </p:nvPicPr>
        <p:blipFill>
          <a:blip r:embed="rId4"/>
          <a:stretch>
            <a:fillRect/>
          </a:stretch>
        </p:blipFill>
        <p:spPr>
          <a:xfrm>
            <a:off x="6723395" y="1690688"/>
            <a:ext cx="4630405" cy="2529711"/>
          </a:xfrm>
          <a:prstGeom prst="rect">
            <a:avLst/>
          </a:prstGeom>
        </p:spPr>
      </p:pic>
      <p:pic>
        <p:nvPicPr>
          <p:cNvPr id="10" name="Picture 9">
            <a:extLst>
              <a:ext uri="{FF2B5EF4-FFF2-40B4-BE49-F238E27FC236}">
                <a16:creationId xmlns:a16="http://schemas.microsoft.com/office/drawing/2014/main" id="{32402CEE-3BE5-07EC-51D8-CD18E00AEDA7}"/>
              </a:ext>
            </a:extLst>
          </p:cNvPr>
          <p:cNvPicPr>
            <a:picLocks noChangeAspect="1"/>
          </p:cNvPicPr>
          <p:nvPr/>
        </p:nvPicPr>
        <p:blipFill>
          <a:blip r:embed="rId5"/>
          <a:stretch>
            <a:fillRect/>
          </a:stretch>
        </p:blipFill>
        <p:spPr>
          <a:xfrm>
            <a:off x="986396" y="4121153"/>
            <a:ext cx="3606624" cy="2409004"/>
          </a:xfrm>
          <a:prstGeom prst="rect">
            <a:avLst/>
          </a:prstGeom>
        </p:spPr>
      </p:pic>
      <p:pic>
        <p:nvPicPr>
          <p:cNvPr id="12" name="Picture 11">
            <a:extLst>
              <a:ext uri="{FF2B5EF4-FFF2-40B4-BE49-F238E27FC236}">
                <a16:creationId xmlns:a16="http://schemas.microsoft.com/office/drawing/2014/main" id="{D15A2457-69CB-1E9C-1273-60B04837F907}"/>
              </a:ext>
            </a:extLst>
          </p:cNvPr>
          <p:cNvPicPr>
            <a:picLocks noChangeAspect="1"/>
          </p:cNvPicPr>
          <p:nvPr/>
        </p:nvPicPr>
        <p:blipFill>
          <a:blip r:embed="rId6"/>
          <a:stretch>
            <a:fillRect/>
          </a:stretch>
        </p:blipFill>
        <p:spPr>
          <a:xfrm>
            <a:off x="7157545" y="4054299"/>
            <a:ext cx="3755208" cy="2698548"/>
          </a:xfrm>
          <a:prstGeom prst="rect">
            <a:avLst/>
          </a:prstGeom>
        </p:spPr>
      </p:pic>
    </p:spTree>
    <p:extLst>
      <p:ext uri="{BB962C8B-B14F-4D97-AF65-F5344CB8AC3E}">
        <p14:creationId xmlns:p14="http://schemas.microsoft.com/office/powerpoint/2010/main" val="231810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FF1FB-106B-E30E-0C07-455B4A2B79D4}"/>
              </a:ext>
            </a:extLst>
          </p:cNvPr>
          <p:cNvSpPr>
            <a:spLocks noGrp="1"/>
          </p:cNvSpPr>
          <p:nvPr>
            <p:ph type="title"/>
          </p:nvPr>
        </p:nvSpPr>
        <p:spPr/>
        <p:txBody>
          <a:bodyPr/>
          <a:lstStyle/>
          <a:p>
            <a:endParaRPr lang="en-GB" dirty="0"/>
          </a:p>
        </p:txBody>
      </p:sp>
      <p:pic>
        <p:nvPicPr>
          <p:cNvPr id="4" name="Picture 3">
            <a:extLst>
              <a:ext uri="{FF2B5EF4-FFF2-40B4-BE49-F238E27FC236}">
                <a16:creationId xmlns:a16="http://schemas.microsoft.com/office/drawing/2014/main" id="{BAF9D69B-41E5-FE43-53E8-BAFF0655C546}"/>
              </a:ext>
            </a:extLst>
          </p:cNvPr>
          <p:cNvPicPr>
            <a:picLocks noChangeAspect="1"/>
          </p:cNvPicPr>
          <p:nvPr/>
        </p:nvPicPr>
        <p:blipFill>
          <a:blip r:embed="rId2"/>
          <a:stretch>
            <a:fillRect/>
          </a:stretch>
        </p:blipFill>
        <p:spPr>
          <a:xfrm>
            <a:off x="10597830" y="365125"/>
            <a:ext cx="755970" cy="792549"/>
          </a:xfrm>
          <a:prstGeom prst="rect">
            <a:avLst/>
          </a:prstGeom>
        </p:spPr>
      </p:pic>
      <p:sp>
        <p:nvSpPr>
          <p:cNvPr id="9" name="Content Placeholder 8">
            <a:extLst>
              <a:ext uri="{FF2B5EF4-FFF2-40B4-BE49-F238E27FC236}">
                <a16:creationId xmlns:a16="http://schemas.microsoft.com/office/drawing/2014/main" id="{57C9EC83-1AC7-E5C2-8ECB-70F97608FA6A}"/>
              </a:ext>
            </a:extLst>
          </p:cNvPr>
          <p:cNvSpPr>
            <a:spLocks noGrp="1"/>
          </p:cNvSpPr>
          <p:nvPr>
            <p:ph idx="1"/>
          </p:nvPr>
        </p:nvSpPr>
        <p:spPr/>
        <p:txBody>
          <a:bodyPr/>
          <a:lstStyle/>
          <a:p>
            <a:endParaRPr lang="en-GB"/>
          </a:p>
        </p:txBody>
      </p:sp>
      <p:sp>
        <p:nvSpPr>
          <p:cNvPr id="10" name="Speech Bubble: Oval 9">
            <a:extLst>
              <a:ext uri="{FF2B5EF4-FFF2-40B4-BE49-F238E27FC236}">
                <a16:creationId xmlns:a16="http://schemas.microsoft.com/office/drawing/2014/main" id="{6EEBC165-C0DF-0924-7C74-4B3E579C236C}"/>
              </a:ext>
            </a:extLst>
          </p:cNvPr>
          <p:cNvSpPr/>
          <p:nvPr/>
        </p:nvSpPr>
        <p:spPr>
          <a:xfrm>
            <a:off x="1199982" y="761399"/>
            <a:ext cx="9036067" cy="4781880"/>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dirty="0">
                <a:latin typeface="Arial Rounded MT Bold" panose="020F0704030504030204" pitchFamily="34" charset="0"/>
              </a:rPr>
              <a:t>What is systematic phonics?</a:t>
            </a:r>
          </a:p>
        </p:txBody>
      </p:sp>
    </p:spTree>
    <p:extLst>
      <p:ext uri="{BB962C8B-B14F-4D97-AF65-F5344CB8AC3E}">
        <p14:creationId xmlns:p14="http://schemas.microsoft.com/office/powerpoint/2010/main" val="2513034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219CB-1EDF-116D-0783-2E2EEABF91C9}"/>
              </a:ext>
            </a:extLst>
          </p:cNvPr>
          <p:cNvSpPr>
            <a:spLocks noGrp="1"/>
          </p:cNvSpPr>
          <p:nvPr>
            <p:ph type="title"/>
          </p:nvPr>
        </p:nvSpPr>
        <p:spPr/>
        <p:txBody>
          <a:bodyPr/>
          <a:lstStyle/>
          <a:p>
            <a:pPr algn="ctr"/>
            <a:r>
              <a:rPr lang="en-GB" dirty="0">
                <a:latin typeface="Arial Rounded MT Bold" panose="020F0704030504030204" pitchFamily="34" charset="0"/>
              </a:rPr>
              <a:t>Phonics</a:t>
            </a:r>
          </a:p>
        </p:txBody>
      </p:sp>
      <p:sp>
        <p:nvSpPr>
          <p:cNvPr id="3" name="Content Placeholder 2">
            <a:extLst>
              <a:ext uri="{FF2B5EF4-FFF2-40B4-BE49-F238E27FC236}">
                <a16:creationId xmlns:a16="http://schemas.microsoft.com/office/drawing/2014/main" id="{673D7210-3D92-A35E-5112-4936ADBF4CEF}"/>
              </a:ext>
            </a:extLst>
          </p:cNvPr>
          <p:cNvSpPr>
            <a:spLocks noGrp="1"/>
          </p:cNvSpPr>
          <p:nvPr>
            <p:ph idx="1"/>
          </p:nvPr>
        </p:nvSpPr>
        <p:spPr>
          <a:xfrm>
            <a:off x="716818" y="1796432"/>
            <a:ext cx="11243209" cy="4566648"/>
          </a:xfrm>
        </p:spPr>
        <p:txBody>
          <a:bodyPr>
            <a:normAutofit fontScale="92500" lnSpcReduction="20000"/>
          </a:bodyPr>
          <a:lstStyle/>
          <a:p>
            <a:r>
              <a:rPr lang="en-GB" sz="3600" dirty="0">
                <a:latin typeface="Arial Rounded MT Bold" panose="020F0704030504030204" pitchFamily="34" charset="0"/>
              </a:rPr>
              <a:t>Sounds</a:t>
            </a:r>
          </a:p>
          <a:p>
            <a:r>
              <a:rPr lang="en-GB" sz="3600" dirty="0">
                <a:latin typeface="Arial Rounded MT Bold" panose="020F0704030504030204" pitchFamily="34" charset="0"/>
              </a:rPr>
              <a:t>Graphemes</a:t>
            </a:r>
          </a:p>
          <a:p>
            <a:endParaRPr lang="en-GB" sz="3600" dirty="0">
              <a:latin typeface="Arial Rounded MT Bold" panose="020F0704030504030204" pitchFamily="34" charset="0"/>
            </a:endParaRPr>
          </a:p>
          <a:p>
            <a:r>
              <a:rPr lang="en-GB" sz="3600" dirty="0">
                <a:latin typeface="Arial Rounded MT Bold" panose="020F0704030504030204" pitchFamily="34" charset="0"/>
              </a:rPr>
              <a:t>English alphabetic code – one of the most complex in the world.</a:t>
            </a:r>
          </a:p>
          <a:p>
            <a:endParaRPr lang="en-GB" sz="3600" dirty="0">
              <a:latin typeface="Arial Rounded MT Bold" panose="020F0704030504030204" pitchFamily="34" charset="0"/>
            </a:endParaRPr>
          </a:p>
          <a:p>
            <a:r>
              <a:rPr lang="en-GB" sz="3600" dirty="0">
                <a:latin typeface="Arial Rounded MT Bold" panose="020F0704030504030204" pitchFamily="34" charset="0"/>
              </a:rPr>
              <a:t>26 letters in the alphabet</a:t>
            </a:r>
          </a:p>
          <a:p>
            <a:r>
              <a:rPr lang="en-GB" sz="3600" dirty="0">
                <a:latin typeface="Arial Rounded MT Bold" panose="020F0704030504030204" pitchFamily="34" charset="0"/>
              </a:rPr>
              <a:t>44 phonemes (sounds)</a:t>
            </a:r>
          </a:p>
          <a:p>
            <a:r>
              <a:rPr lang="en-GB" sz="3600" dirty="0">
                <a:latin typeface="Arial Rounded MT Bold" panose="020F0704030504030204" pitchFamily="34" charset="0"/>
              </a:rPr>
              <a:t>Over 150+ graphemes</a:t>
            </a:r>
          </a:p>
        </p:txBody>
      </p:sp>
      <p:pic>
        <p:nvPicPr>
          <p:cNvPr id="4" name="Picture 3">
            <a:extLst>
              <a:ext uri="{FF2B5EF4-FFF2-40B4-BE49-F238E27FC236}">
                <a16:creationId xmlns:a16="http://schemas.microsoft.com/office/drawing/2014/main" id="{18FDC91E-E347-2741-BD12-DF4D34C953E0}"/>
              </a:ext>
            </a:extLst>
          </p:cNvPr>
          <p:cNvPicPr>
            <a:picLocks noChangeAspect="1"/>
          </p:cNvPicPr>
          <p:nvPr/>
        </p:nvPicPr>
        <p:blipFill>
          <a:blip r:embed="rId2"/>
          <a:stretch>
            <a:fillRect/>
          </a:stretch>
        </p:blipFill>
        <p:spPr>
          <a:xfrm>
            <a:off x="10597830" y="365125"/>
            <a:ext cx="755970" cy="792549"/>
          </a:xfrm>
          <a:prstGeom prst="rect">
            <a:avLst/>
          </a:prstGeom>
        </p:spPr>
      </p:pic>
    </p:spTree>
    <p:extLst>
      <p:ext uri="{BB962C8B-B14F-4D97-AF65-F5344CB8AC3E}">
        <p14:creationId xmlns:p14="http://schemas.microsoft.com/office/powerpoint/2010/main" val="781357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DC8EB-B2C9-6FEB-7F8E-3BFF11D5C8B4}"/>
              </a:ext>
            </a:extLst>
          </p:cNvPr>
          <p:cNvSpPr>
            <a:spLocks noGrp="1"/>
          </p:cNvSpPr>
          <p:nvPr>
            <p:ph type="title"/>
          </p:nvPr>
        </p:nvSpPr>
        <p:spPr/>
        <p:txBody>
          <a:bodyPr/>
          <a:lstStyle/>
          <a:p>
            <a:pPr algn="ctr"/>
            <a:r>
              <a:rPr lang="en-GB" dirty="0">
                <a:latin typeface="Arial Rounded MT Bold" panose="020F0704030504030204" pitchFamily="34" charset="0"/>
              </a:rPr>
              <a:t>Language</a:t>
            </a:r>
          </a:p>
        </p:txBody>
      </p:sp>
      <p:pic>
        <p:nvPicPr>
          <p:cNvPr id="6" name="Content Placeholder 5">
            <a:extLst>
              <a:ext uri="{FF2B5EF4-FFF2-40B4-BE49-F238E27FC236}">
                <a16:creationId xmlns:a16="http://schemas.microsoft.com/office/drawing/2014/main" id="{73B50084-914E-F415-3D08-99AA7F0CAF43}"/>
              </a:ext>
            </a:extLst>
          </p:cNvPr>
          <p:cNvPicPr>
            <a:picLocks noGrp="1" noChangeAspect="1"/>
          </p:cNvPicPr>
          <p:nvPr>
            <p:ph idx="1"/>
          </p:nvPr>
        </p:nvPicPr>
        <p:blipFill>
          <a:blip r:embed="rId2"/>
          <a:stretch>
            <a:fillRect/>
          </a:stretch>
        </p:blipFill>
        <p:spPr>
          <a:xfrm>
            <a:off x="521732" y="1303283"/>
            <a:ext cx="11365467" cy="5501019"/>
          </a:xfrm>
        </p:spPr>
      </p:pic>
      <p:pic>
        <p:nvPicPr>
          <p:cNvPr id="4" name="Picture 3">
            <a:extLst>
              <a:ext uri="{FF2B5EF4-FFF2-40B4-BE49-F238E27FC236}">
                <a16:creationId xmlns:a16="http://schemas.microsoft.com/office/drawing/2014/main" id="{9843D4F7-B7ED-9D7B-51CC-66647BA1006D}"/>
              </a:ext>
            </a:extLst>
          </p:cNvPr>
          <p:cNvPicPr>
            <a:picLocks noChangeAspect="1"/>
          </p:cNvPicPr>
          <p:nvPr/>
        </p:nvPicPr>
        <p:blipFill>
          <a:blip r:embed="rId3"/>
          <a:stretch>
            <a:fillRect/>
          </a:stretch>
        </p:blipFill>
        <p:spPr>
          <a:xfrm>
            <a:off x="10597830" y="365125"/>
            <a:ext cx="755970" cy="798645"/>
          </a:xfrm>
          <a:prstGeom prst="rect">
            <a:avLst/>
          </a:prstGeom>
        </p:spPr>
      </p:pic>
    </p:spTree>
    <p:extLst>
      <p:ext uri="{BB962C8B-B14F-4D97-AF65-F5344CB8AC3E}">
        <p14:creationId xmlns:p14="http://schemas.microsoft.com/office/powerpoint/2010/main" val="865602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99194-3F34-6347-3DE9-40735867BE4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8580B6F-9114-7D7F-E8AB-5F6821F9A62E}"/>
              </a:ext>
            </a:extLst>
          </p:cNvPr>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id="{362AE626-763D-C37B-18C2-7E4AA106A165}"/>
              </a:ext>
            </a:extLst>
          </p:cNvPr>
          <p:cNvPicPr>
            <a:picLocks noChangeAspect="1"/>
          </p:cNvPicPr>
          <p:nvPr/>
        </p:nvPicPr>
        <p:blipFill>
          <a:blip r:embed="rId2"/>
          <a:stretch>
            <a:fillRect/>
          </a:stretch>
        </p:blipFill>
        <p:spPr>
          <a:xfrm>
            <a:off x="10650382" y="365125"/>
            <a:ext cx="755970" cy="798645"/>
          </a:xfrm>
          <a:prstGeom prst="rect">
            <a:avLst/>
          </a:prstGeom>
        </p:spPr>
      </p:pic>
      <p:sp>
        <p:nvSpPr>
          <p:cNvPr id="5" name="Speech Bubble: Oval 4">
            <a:extLst>
              <a:ext uri="{FF2B5EF4-FFF2-40B4-BE49-F238E27FC236}">
                <a16:creationId xmlns:a16="http://schemas.microsoft.com/office/drawing/2014/main" id="{EB5AF505-A5C5-7645-3DFF-B72C631CCAC0}"/>
              </a:ext>
            </a:extLst>
          </p:cNvPr>
          <p:cNvSpPr/>
          <p:nvPr/>
        </p:nvSpPr>
        <p:spPr>
          <a:xfrm>
            <a:off x="1078938" y="501706"/>
            <a:ext cx="10034124" cy="5534952"/>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dirty="0">
                <a:latin typeface="Arial Rounded MT Bold" panose="020F0704030504030204" pitchFamily="34" charset="0"/>
              </a:rPr>
              <a:t>How does Read Write Inc. use phonics to teach reading?</a:t>
            </a:r>
          </a:p>
        </p:txBody>
      </p:sp>
    </p:spTree>
    <p:extLst>
      <p:ext uri="{BB962C8B-B14F-4D97-AF65-F5344CB8AC3E}">
        <p14:creationId xmlns:p14="http://schemas.microsoft.com/office/powerpoint/2010/main" val="204019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0861F-B5B6-135C-9751-0FBA9C74463A}"/>
              </a:ext>
            </a:extLst>
          </p:cNvPr>
          <p:cNvSpPr>
            <a:spLocks noGrp="1"/>
          </p:cNvSpPr>
          <p:nvPr>
            <p:ph type="title"/>
          </p:nvPr>
        </p:nvSpPr>
        <p:spPr/>
        <p:txBody>
          <a:bodyPr/>
          <a:lstStyle/>
          <a:p>
            <a:pPr algn="ctr"/>
            <a:r>
              <a:rPr lang="en-GB" dirty="0">
                <a:latin typeface="Arial Rounded MT Bold" panose="020F0704030504030204" pitchFamily="34" charset="0"/>
              </a:rPr>
              <a:t>Speed Sounds Chart</a:t>
            </a:r>
          </a:p>
        </p:txBody>
      </p:sp>
      <p:pic>
        <p:nvPicPr>
          <p:cNvPr id="6" name="Content Placeholder 5">
            <a:extLst>
              <a:ext uri="{FF2B5EF4-FFF2-40B4-BE49-F238E27FC236}">
                <a16:creationId xmlns:a16="http://schemas.microsoft.com/office/drawing/2014/main" id="{94BF916A-A842-B3C1-287F-86CB9C7FA64D}"/>
              </a:ext>
            </a:extLst>
          </p:cNvPr>
          <p:cNvPicPr>
            <a:picLocks noGrp="1" noChangeAspect="1"/>
          </p:cNvPicPr>
          <p:nvPr>
            <p:ph idx="1"/>
          </p:nvPr>
        </p:nvPicPr>
        <p:blipFill>
          <a:blip r:embed="rId2"/>
          <a:stretch>
            <a:fillRect/>
          </a:stretch>
        </p:blipFill>
        <p:spPr>
          <a:xfrm>
            <a:off x="2469932" y="1300746"/>
            <a:ext cx="7147034" cy="5481707"/>
          </a:xfrm>
        </p:spPr>
      </p:pic>
      <p:pic>
        <p:nvPicPr>
          <p:cNvPr id="4" name="Picture 3">
            <a:extLst>
              <a:ext uri="{FF2B5EF4-FFF2-40B4-BE49-F238E27FC236}">
                <a16:creationId xmlns:a16="http://schemas.microsoft.com/office/drawing/2014/main" id="{D21F6349-F770-EB90-E918-44CD4EDBED01}"/>
              </a:ext>
            </a:extLst>
          </p:cNvPr>
          <p:cNvPicPr>
            <a:picLocks noChangeAspect="1"/>
          </p:cNvPicPr>
          <p:nvPr/>
        </p:nvPicPr>
        <p:blipFill>
          <a:blip r:embed="rId3"/>
          <a:stretch>
            <a:fillRect/>
          </a:stretch>
        </p:blipFill>
        <p:spPr>
          <a:xfrm>
            <a:off x="10597830" y="411654"/>
            <a:ext cx="755970" cy="798645"/>
          </a:xfrm>
          <a:prstGeom prst="rect">
            <a:avLst/>
          </a:prstGeom>
        </p:spPr>
      </p:pic>
      <p:sp>
        <p:nvSpPr>
          <p:cNvPr id="7" name="Speech Bubble: Oval 6">
            <a:extLst>
              <a:ext uri="{FF2B5EF4-FFF2-40B4-BE49-F238E27FC236}">
                <a16:creationId xmlns:a16="http://schemas.microsoft.com/office/drawing/2014/main" id="{84AE179A-EAB5-E25D-9A68-44CE41D2E6B3}"/>
              </a:ext>
            </a:extLst>
          </p:cNvPr>
          <p:cNvSpPr/>
          <p:nvPr/>
        </p:nvSpPr>
        <p:spPr>
          <a:xfrm>
            <a:off x="9389923" y="2626309"/>
            <a:ext cx="2303068" cy="1195529"/>
          </a:xfrm>
          <a:prstGeom prst="wedgeEllipseCallout">
            <a:avLst>
              <a:gd name="adj1" fmla="val -48590"/>
              <a:gd name="adj2" fmla="val 6046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Special friends: 2 sounds that make 1 sound.</a:t>
            </a:r>
          </a:p>
        </p:txBody>
      </p:sp>
    </p:spTree>
    <p:extLst>
      <p:ext uri="{BB962C8B-B14F-4D97-AF65-F5344CB8AC3E}">
        <p14:creationId xmlns:p14="http://schemas.microsoft.com/office/powerpoint/2010/main" val="835917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A83A5-F590-B7D3-5117-FAA1F8C13ADF}"/>
              </a:ext>
            </a:extLst>
          </p:cNvPr>
          <p:cNvSpPr>
            <a:spLocks noGrp="1"/>
          </p:cNvSpPr>
          <p:nvPr>
            <p:ph type="title"/>
          </p:nvPr>
        </p:nvSpPr>
        <p:spPr/>
        <p:txBody>
          <a:bodyPr/>
          <a:lstStyle/>
          <a:p>
            <a:pPr algn="ctr"/>
            <a:r>
              <a:rPr lang="en-GB" dirty="0">
                <a:latin typeface="Arial Rounded MT Bold" panose="020F0704030504030204" pitchFamily="34" charset="0"/>
              </a:rPr>
              <a:t>Simple speed sounds</a:t>
            </a:r>
          </a:p>
        </p:txBody>
      </p:sp>
      <p:pic>
        <p:nvPicPr>
          <p:cNvPr id="6" name="Content Placeholder 5">
            <a:extLst>
              <a:ext uri="{FF2B5EF4-FFF2-40B4-BE49-F238E27FC236}">
                <a16:creationId xmlns:a16="http://schemas.microsoft.com/office/drawing/2014/main" id="{BA0FE74F-E39D-A68D-2FF0-EFA2E5DBCD95}"/>
              </a:ext>
            </a:extLst>
          </p:cNvPr>
          <p:cNvPicPr>
            <a:picLocks noGrp="1" noChangeAspect="1"/>
          </p:cNvPicPr>
          <p:nvPr>
            <p:ph idx="1"/>
          </p:nvPr>
        </p:nvPicPr>
        <p:blipFill>
          <a:blip r:embed="rId2"/>
          <a:stretch>
            <a:fillRect/>
          </a:stretch>
        </p:blipFill>
        <p:spPr>
          <a:xfrm>
            <a:off x="2848303" y="1458853"/>
            <a:ext cx="6674069" cy="4952300"/>
          </a:xfrm>
        </p:spPr>
      </p:pic>
      <p:pic>
        <p:nvPicPr>
          <p:cNvPr id="4" name="Picture 3">
            <a:extLst>
              <a:ext uri="{FF2B5EF4-FFF2-40B4-BE49-F238E27FC236}">
                <a16:creationId xmlns:a16="http://schemas.microsoft.com/office/drawing/2014/main" id="{D8284AB9-2FF8-C4FE-97AE-257EF5EA382E}"/>
              </a:ext>
            </a:extLst>
          </p:cNvPr>
          <p:cNvPicPr>
            <a:picLocks noChangeAspect="1"/>
          </p:cNvPicPr>
          <p:nvPr/>
        </p:nvPicPr>
        <p:blipFill>
          <a:blip r:embed="rId3"/>
          <a:stretch>
            <a:fillRect/>
          </a:stretch>
        </p:blipFill>
        <p:spPr>
          <a:xfrm>
            <a:off x="10699918" y="346732"/>
            <a:ext cx="755970" cy="798645"/>
          </a:xfrm>
          <a:prstGeom prst="rect">
            <a:avLst/>
          </a:prstGeom>
        </p:spPr>
      </p:pic>
    </p:spTree>
    <p:extLst>
      <p:ext uri="{BB962C8B-B14F-4D97-AF65-F5344CB8AC3E}">
        <p14:creationId xmlns:p14="http://schemas.microsoft.com/office/powerpoint/2010/main" val="36549126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3B454-11BB-D19F-6874-CA69EDB5C27E}"/>
              </a:ext>
            </a:extLst>
          </p:cNvPr>
          <p:cNvSpPr>
            <a:spLocks noGrp="1"/>
          </p:cNvSpPr>
          <p:nvPr>
            <p:ph type="title"/>
          </p:nvPr>
        </p:nvSpPr>
        <p:spPr/>
        <p:txBody>
          <a:bodyPr/>
          <a:lstStyle/>
          <a:p>
            <a:pPr algn="ctr"/>
            <a:r>
              <a:rPr lang="en-GB" dirty="0">
                <a:latin typeface="Arial Rounded MT Bold" panose="020F0704030504030204" pitchFamily="34" charset="0"/>
              </a:rPr>
              <a:t>How will my child learn to read?</a:t>
            </a:r>
          </a:p>
        </p:txBody>
      </p:sp>
      <p:sp>
        <p:nvSpPr>
          <p:cNvPr id="3" name="Content Placeholder 2">
            <a:extLst>
              <a:ext uri="{FF2B5EF4-FFF2-40B4-BE49-F238E27FC236}">
                <a16:creationId xmlns:a16="http://schemas.microsoft.com/office/drawing/2014/main" id="{D2E99343-142C-CF03-CEA2-769F0EA433C2}"/>
              </a:ext>
            </a:extLst>
          </p:cNvPr>
          <p:cNvSpPr>
            <a:spLocks noGrp="1"/>
          </p:cNvSpPr>
          <p:nvPr>
            <p:ph idx="1"/>
          </p:nvPr>
        </p:nvSpPr>
        <p:spPr/>
        <p:txBody>
          <a:bodyPr>
            <a:normAutofit/>
          </a:bodyPr>
          <a:lstStyle/>
          <a:p>
            <a:r>
              <a:rPr lang="en-GB" dirty="0">
                <a:latin typeface="Arial Rounded MT Bold" panose="020F0704030504030204" pitchFamily="34" charset="0"/>
              </a:rPr>
              <a:t>Children are taught the early sounds in Set 1. This covers the alphabet and a few ‘special friends’ which are two letters which make one sound such as ‘</a:t>
            </a:r>
            <a:r>
              <a:rPr lang="en-GB" dirty="0" err="1">
                <a:latin typeface="Arial Rounded MT Bold" panose="020F0704030504030204" pitchFamily="34" charset="0"/>
              </a:rPr>
              <a:t>sh</a:t>
            </a:r>
            <a:r>
              <a:rPr lang="en-GB" dirty="0">
                <a:latin typeface="Arial Rounded MT Bold" panose="020F0704030504030204" pitchFamily="34" charset="0"/>
              </a:rPr>
              <a:t>’. They will learn to spot and recognise them quickly through fun activities and also to write them using ‘phrases’ to help them remember the correct formation. We teach children ‘pure sounds.’</a:t>
            </a:r>
          </a:p>
          <a:p>
            <a:r>
              <a:rPr lang="en-GB" dirty="0">
                <a:latin typeface="Arial Rounded MT Bold" panose="020F0704030504030204" pitchFamily="34" charset="0"/>
              </a:rPr>
              <a:t>Pure sounds video link:</a:t>
            </a:r>
          </a:p>
          <a:p>
            <a:r>
              <a:rPr lang="en-GB" dirty="0">
                <a:latin typeface="Arial Rounded MT Bold" panose="020F0704030504030204" pitchFamily="34" charset="0"/>
              </a:rPr>
              <a:t>https://www.youtube.com/watch?v=TkXcabDUg7Q</a:t>
            </a:r>
          </a:p>
        </p:txBody>
      </p:sp>
      <p:pic>
        <p:nvPicPr>
          <p:cNvPr id="4" name="Picture 3">
            <a:extLst>
              <a:ext uri="{FF2B5EF4-FFF2-40B4-BE49-F238E27FC236}">
                <a16:creationId xmlns:a16="http://schemas.microsoft.com/office/drawing/2014/main" id="{39F73DAE-CD09-5DD9-0D73-1896BE942730}"/>
              </a:ext>
            </a:extLst>
          </p:cNvPr>
          <p:cNvPicPr>
            <a:picLocks noChangeAspect="1"/>
          </p:cNvPicPr>
          <p:nvPr/>
        </p:nvPicPr>
        <p:blipFill>
          <a:blip r:embed="rId2"/>
          <a:stretch>
            <a:fillRect/>
          </a:stretch>
        </p:blipFill>
        <p:spPr>
          <a:xfrm>
            <a:off x="10972767" y="281714"/>
            <a:ext cx="762066" cy="798645"/>
          </a:xfrm>
          <a:prstGeom prst="rect">
            <a:avLst/>
          </a:prstGeom>
        </p:spPr>
      </p:pic>
    </p:spTree>
    <p:extLst>
      <p:ext uri="{BB962C8B-B14F-4D97-AF65-F5344CB8AC3E}">
        <p14:creationId xmlns:p14="http://schemas.microsoft.com/office/powerpoint/2010/main" val="2732984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DF132-EF42-1489-BFD9-493665C23EF2}"/>
              </a:ext>
            </a:extLst>
          </p:cNvPr>
          <p:cNvSpPr>
            <a:spLocks noGrp="1"/>
          </p:cNvSpPr>
          <p:nvPr>
            <p:ph type="title"/>
          </p:nvPr>
        </p:nvSpPr>
        <p:spPr>
          <a:xfrm>
            <a:off x="838200" y="365125"/>
            <a:ext cx="10425913" cy="3713261"/>
          </a:xfrm>
        </p:spPr>
        <p:txBody>
          <a:bodyPr>
            <a:normAutofit fontScale="90000"/>
          </a:bodyPr>
          <a:lstStyle/>
          <a:p>
            <a:pPr algn="ctr"/>
            <a:r>
              <a:rPr lang="en-GB" dirty="0">
                <a:latin typeface="Arial Rounded MT Bold" panose="020F0704030504030204" pitchFamily="34" charset="0"/>
              </a:rPr>
              <a:t/>
            </a:r>
            <a:br>
              <a:rPr lang="en-GB" dirty="0">
                <a:latin typeface="Arial Rounded MT Bold" panose="020F0704030504030204" pitchFamily="34" charset="0"/>
              </a:rPr>
            </a:br>
            <a:r>
              <a:rPr lang="en-GB" dirty="0">
                <a:latin typeface="Arial Rounded MT Bold" panose="020F0704030504030204" pitchFamily="34" charset="0"/>
              </a:rPr>
              <a:t/>
            </a:r>
            <a:br>
              <a:rPr lang="en-GB" dirty="0">
                <a:latin typeface="Arial Rounded MT Bold" panose="020F0704030504030204" pitchFamily="34" charset="0"/>
              </a:rPr>
            </a:br>
            <a:r>
              <a:rPr lang="en-GB" dirty="0">
                <a:latin typeface="Arial Rounded MT Bold" panose="020F0704030504030204" pitchFamily="34" charset="0"/>
              </a:rPr>
              <a:t/>
            </a:r>
            <a:br>
              <a:rPr lang="en-GB" dirty="0">
                <a:latin typeface="Arial Rounded MT Bold" panose="020F0704030504030204" pitchFamily="34" charset="0"/>
              </a:rPr>
            </a:br>
            <a:r>
              <a:rPr lang="en-GB" dirty="0">
                <a:latin typeface="Arial Rounded MT Bold" panose="020F0704030504030204" pitchFamily="34" charset="0"/>
              </a:rPr>
              <a:t/>
            </a:r>
            <a:br>
              <a:rPr lang="en-GB" dirty="0">
                <a:latin typeface="Arial Rounded MT Bold" panose="020F0704030504030204" pitchFamily="34" charset="0"/>
              </a:rPr>
            </a:br>
            <a:r>
              <a:rPr lang="en-GB" dirty="0">
                <a:latin typeface="Arial Rounded MT Bold" panose="020F0704030504030204" pitchFamily="34" charset="0"/>
              </a:rPr>
              <a:t>Blending using Fred Talk</a:t>
            </a:r>
            <a:br>
              <a:rPr lang="en-GB" dirty="0">
                <a:latin typeface="Arial Rounded MT Bold" panose="020F0704030504030204" pitchFamily="34" charset="0"/>
              </a:rPr>
            </a:br>
            <a:r>
              <a:rPr lang="en-GB" sz="3600" dirty="0">
                <a:latin typeface="Arial Rounded MT Bold" panose="020F0704030504030204" pitchFamily="34" charset="0"/>
              </a:rPr>
              <a:t>Using these simple sounds, children will learn to ‘blend’ words together, so c-a-t becomes cat. To help the children do this, we have a lovely green frog called Fred! He can only talk in sounds, so the children put the sounds together to make the word. We call this ‘Fred Talk’. </a:t>
            </a:r>
            <a:r>
              <a:rPr lang="en-GB" dirty="0">
                <a:latin typeface="Arial Rounded MT Bold" panose="020F0704030504030204" pitchFamily="34" charset="0"/>
              </a:rPr>
              <a:t/>
            </a:r>
            <a:br>
              <a:rPr lang="en-GB" dirty="0">
                <a:latin typeface="Arial Rounded MT Bold" panose="020F0704030504030204" pitchFamily="34" charset="0"/>
              </a:rPr>
            </a:br>
            <a:r>
              <a:rPr lang="en-GB" dirty="0">
                <a:latin typeface="Arial Rounded MT Bold" panose="020F0704030504030204" pitchFamily="34" charset="0"/>
              </a:rPr>
              <a:t/>
            </a:r>
            <a:br>
              <a:rPr lang="en-GB" dirty="0">
                <a:latin typeface="Arial Rounded MT Bold" panose="020F0704030504030204" pitchFamily="34" charset="0"/>
              </a:rPr>
            </a:br>
            <a:endParaRPr lang="en-GB" dirty="0">
              <a:latin typeface="Arial Rounded MT Bold" panose="020F0704030504030204" pitchFamily="34" charset="0"/>
            </a:endParaRPr>
          </a:p>
        </p:txBody>
      </p:sp>
      <p:pic>
        <p:nvPicPr>
          <p:cNvPr id="6" name="Content Placeholder 5">
            <a:extLst>
              <a:ext uri="{FF2B5EF4-FFF2-40B4-BE49-F238E27FC236}">
                <a16:creationId xmlns:a16="http://schemas.microsoft.com/office/drawing/2014/main" id="{96FD3F78-2830-9C99-719D-AEFCE7AB8054}"/>
              </a:ext>
            </a:extLst>
          </p:cNvPr>
          <p:cNvPicPr>
            <a:picLocks noGrp="1" noChangeAspect="1"/>
          </p:cNvPicPr>
          <p:nvPr>
            <p:ph idx="1"/>
          </p:nvPr>
        </p:nvPicPr>
        <p:blipFill>
          <a:blip r:embed="rId2"/>
          <a:stretch>
            <a:fillRect/>
          </a:stretch>
        </p:blipFill>
        <p:spPr>
          <a:xfrm>
            <a:off x="3317733" y="4835835"/>
            <a:ext cx="5292191" cy="2187111"/>
          </a:xfrm>
        </p:spPr>
      </p:pic>
      <p:pic>
        <p:nvPicPr>
          <p:cNvPr id="4" name="Picture 3">
            <a:extLst>
              <a:ext uri="{FF2B5EF4-FFF2-40B4-BE49-F238E27FC236}">
                <a16:creationId xmlns:a16="http://schemas.microsoft.com/office/drawing/2014/main" id="{E5213A64-EE61-1B86-6760-2F1203BCA222}"/>
              </a:ext>
            </a:extLst>
          </p:cNvPr>
          <p:cNvPicPr>
            <a:picLocks noChangeAspect="1"/>
          </p:cNvPicPr>
          <p:nvPr/>
        </p:nvPicPr>
        <p:blipFill>
          <a:blip r:embed="rId3"/>
          <a:stretch>
            <a:fillRect/>
          </a:stretch>
        </p:blipFill>
        <p:spPr>
          <a:xfrm>
            <a:off x="10597830" y="355010"/>
            <a:ext cx="755970" cy="798645"/>
          </a:xfrm>
          <a:prstGeom prst="rect">
            <a:avLst/>
          </a:prstGeom>
        </p:spPr>
      </p:pic>
    </p:spTree>
    <p:extLst>
      <p:ext uri="{BB962C8B-B14F-4D97-AF65-F5344CB8AC3E}">
        <p14:creationId xmlns:p14="http://schemas.microsoft.com/office/powerpoint/2010/main" val="430226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CB08F-1AD2-E1B5-1E6B-ECFC71215546}"/>
              </a:ext>
            </a:extLst>
          </p:cNvPr>
          <p:cNvSpPr>
            <a:spLocks noGrp="1"/>
          </p:cNvSpPr>
          <p:nvPr>
            <p:ph type="title"/>
          </p:nvPr>
        </p:nvSpPr>
        <p:spPr/>
        <p:txBody>
          <a:bodyPr/>
          <a:lstStyle/>
          <a:p>
            <a:r>
              <a:rPr lang="en-GB" dirty="0">
                <a:latin typeface="Arial Rounded MT Bold" panose="020F0704030504030204" pitchFamily="34" charset="0"/>
              </a:rPr>
              <a:t>Our aims today from this presentation</a:t>
            </a:r>
          </a:p>
        </p:txBody>
      </p:sp>
      <p:sp>
        <p:nvSpPr>
          <p:cNvPr id="3" name="Content Placeholder 2">
            <a:extLst>
              <a:ext uri="{FF2B5EF4-FFF2-40B4-BE49-F238E27FC236}">
                <a16:creationId xmlns:a16="http://schemas.microsoft.com/office/drawing/2014/main" id="{4AFB8508-8B60-2EC1-1834-2F61D65A143F}"/>
              </a:ext>
            </a:extLst>
          </p:cNvPr>
          <p:cNvSpPr>
            <a:spLocks noGrp="1"/>
          </p:cNvSpPr>
          <p:nvPr>
            <p:ph idx="1"/>
          </p:nvPr>
        </p:nvSpPr>
        <p:spPr/>
        <p:txBody>
          <a:bodyPr>
            <a:normAutofit/>
          </a:bodyPr>
          <a:lstStyle/>
          <a:p>
            <a:r>
              <a:rPr lang="en-GB" dirty="0">
                <a:latin typeface="Arial Rounded MT Bold" panose="020F0704030504030204" pitchFamily="34" charset="0"/>
              </a:rPr>
              <a:t>Introduce the way we teach phonics, reading and writing in school.</a:t>
            </a:r>
          </a:p>
          <a:p>
            <a:endParaRPr lang="en-GB" dirty="0">
              <a:latin typeface="Arial Rounded MT Bold" panose="020F0704030504030204" pitchFamily="34" charset="0"/>
            </a:endParaRPr>
          </a:p>
          <a:p>
            <a:r>
              <a:rPr lang="en-GB" dirty="0">
                <a:latin typeface="Arial Rounded MT Bold" panose="020F0704030504030204" pitchFamily="34" charset="0"/>
              </a:rPr>
              <a:t>Share strategies to support you at home with your child’s reading development.</a:t>
            </a:r>
          </a:p>
        </p:txBody>
      </p:sp>
      <p:pic>
        <p:nvPicPr>
          <p:cNvPr id="5" name="Picture 4">
            <a:extLst>
              <a:ext uri="{FF2B5EF4-FFF2-40B4-BE49-F238E27FC236}">
                <a16:creationId xmlns:a16="http://schemas.microsoft.com/office/drawing/2014/main" id="{05A6DFED-AE9C-0933-C08F-250FF61C3870}"/>
              </a:ext>
            </a:extLst>
          </p:cNvPr>
          <p:cNvPicPr>
            <a:picLocks noChangeAspect="1"/>
          </p:cNvPicPr>
          <p:nvPr/>
        </p:nvPicPr>
        <p:blipFill>
          <a:blip r:embed="rId2"/>
          <a:stretch>
            <a:fillRect/>
          </a:stretch>
        </p:blipFill>
        <p:spPr>
          <a:xfrm>
            <a:off x="11210928" y="153748"/>
            <a:ext cx="756520" cy="792979"/>
          </a:xfrm>
          <a:prstGeom prst="rect">
            <a:avLst/>
          </a:prstGeom>
        </p:spPr>
      </p:pic>
    </p:spTree>
    <p:extLst>
      <p:ext uri="{BB962C8B-B14F-4D97-AF65-F5344CB8AC3E}">
        <p14:creationId xmlns:p14="http://schemas.microsoft.com/office/powerpoint/2010/main" val="10492923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E2070-A74D-BBAA-CA9C-B9B003A8AD23}"/>
              </a:ext>
            </a:extLst>
          </p:cNvPr>
          <p:cNvSpPr>
            <a:spLocks noGrp="1"/>
          </p:cNvSpPr>
          <p:nvPr>
            <p:ph type="title"/>
          </p:nvPr>
        </p:nvSpPr>
        <p:spPr/>
        <p:txBody>
          <a:bodyPr/>
          <a:lstStyle/>
          <a:p>
            <a:pPr algn="ctr"/>
            <a:r>
              <a:rPr lang="en-GB" dirty="0">
                <a:latin typeface="Arial Rounded MT Bold" panose="020F0704030504030204" pitchFamily="34" charset="0"/>
              </a:rPr>
              <a:t>Fred talk</a:t>
            </a:r>
          </a:p>
        </p:txBody>
      </p:sp>
      <p:pic>
        <p:nvPicPr>
          <p:cNvPr id="4" name="Content Placeholder 3">
            <a:extLst>
              <a:ext uri="{FF2B5EF4-FFF2-40B4-BE49-F238E27FC236}">
                <a16:creationId xmlns:a16="http://schemas.microsoft.com/office/drawing/2014/main" id="{D1270DAA-2F63-F59E-39E5-7EDF01BD0E1E}"/>
              </a:ext>
            </a:extLst>
          </p:cNvPr>
          <p:cNvPicPr>
            <a:picLocks noGrp="1" noChangeAspect="1"/>
          </p:cNvPicPr>
          <p:nvPr>
            <p:ph idx="1"/>
          </p:nvPr>
        </p:nvPicPr>
        <p:blipFill>
          <a:blip r:embed="rId2"/>
          <a:stretch>
            <a:fillRect/>
          </a:stretch>
        </p:blipFill>
        <p:spPr>
          <a:xfrm>
            <a:off x="10591734" y="365125"/>
            <a:ext cx="762066" cy="798645"/>
          </a:xfrm>
          <a:prstGeom prst="rect">
            <a:avLst/>
          </a:prstGeom>
        </p:spPr>
      </p:pic>
      <p:pic>
        <p:nvPicPr>
          <p:cNvPr id="7" name="Picture 6">
            <a:extLst>
              <a:ext uri="{FF2B5EF4-FFF2-40B4-BE49-F238E27FC236}">
                <a16:creationId xmlns:a16="http://schemas.microsoft.com/office/drawing/2014/main" id="{3203A5DF-669D-4AB1-E886-5FA90A61E2D8}"/>
              </a:ext>
            </a:extLst>
          </p:cNvPr>
          <p:cNvPicPr>
            <a:picLocks noChangeAspect="1"/>
          </p:cNvPicPr>
          <p:nvPr/>
        </p:nvPicPr>
        <p:blipFill>
          <a:blip r:embed="rId3"/>
          <a:stretch>
            <a:fillRect/>
          </a:stretch>
        </p:blipFill>
        <p:spPr>
          <a:xfrm>
            <a:off x="3115434" y="1412989"/>
            <a:ext cx="5862002" cy="3876231"/>
          </a:xfrm>
          <a:prstGeom prst="rect">
            <a:avLst/>
          </a:prstGeom>
        </p:spPr>
      </p:pic>
      <p:sp>
        <p:nvSpPr>
          <p:cNvPr id="9" name="TextBox 8">
            <a:extLst>
              <a:ext uri="{FF2B5EF4-FFF2-40B4-BE49-F238E27FC236}">
                <a16:creationId xmlns:a16="http://schemas.microsoft.com/office/drawing/2014/main" id="{F2D47781-CD4B-CBA4-105D-D2CC13F0EF18}"/>
              </a:ext>
            </a:extLst>
          </p:cNvPr>
          <p:cNvSpPr txBox="1"/>
          <p:nvPr/>
        </p:nvSpPr>
        <p:spPr>
          <a:xfrm>
            <a:off x="485522" y="5721069"/>
            <a:ext cx="11353126" cy="923330"/>
          </a:xfrm>
          <a:prstGeom prst="rect">
            <a:avLst/>
          </a:prstGeom>
          <a:noFill/>
        </p:spPr>
        <p:txBody>
          <a:bodyPr wrap="square" rtlCol="0">
            <a:spAutoFit/>
          </a:bodyPr>
          <a:lstStyle/>
          <a:p>
            <a:r>
              <a:rPr lang="en-GB" dirty="0">
                <a:latin typeface="Arial Rounded MT Bold" panose="020F0704030504030204" pitchFamily="34" charset="0"/>
              </a:rPr>
              <a:t>Fred Frog can only say the sounds in a word and needs your child to help him read the word. Fred will say the sounds and children will work out the word. For example, Fred will say the sounds c–a–t, and children will say the word cat. This is Fred Talk: sounding out the word.</a:t>
            </a:r>
          </a:p>
        </p:txBody>
      </p:sp>
    </p:spTree>
    <p:extLst>
      <p:ext uri="{BB962C8B-B14F-4D97-AF65-F5344CB8AC3E}">
        <p14:creationId xmlns:p14="http://schemas.microsoft.com/office/powerpoint/2010/main" val="1552561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8F10C-C680-AEA4-3A27-3BF6987E577B}"/>
              </a:ext>
            </a:extLst>
          </p:cNvPr>
          <p:cNvSpPr>
            <a:spLocks noGrp="1"/>
          </p:cNvSpPr>
          <p:nvPr>
            <p:ph type="title"/>
          </p:nvPr>
        </p:nvSpPr>
        <p:spPr/>
        <p:txBody>
          <a:bodyPr/>
          <a:lstStyle/>
          <a:p>
            <a:pPr algn="ctr"/>
            <a:r>
              <a:rPr lang="en-GB" dirty="0">
                <a:latin typeface="Arial Rounded MT Bold" panose="020F0704030504030204" pitchFamily="34" charset="0"/>
              </a:rPr>
              <a:t>Blending using Fred talk</a:t>
            </a:r>
          </a:p>
        </p:txBody>
      </p:sp>
      <p:sp>
        <p:nvSpPr>
          <p:cNvPr id="3" name="Content Placeholder 2">
            <a:extLst>
              <a:ext uri="{FF2B5EF4-FFF2-40B4-BE49-F238E27FC236}">
                <a16:creationId xmlns:a16="http://schemas.microsoft.com/office/drawing/2014/main" id="{21C9BF3D-3460-EC19-2B63-FB33FE859632}"/>
              </a:ext>
            </a:extLst>
          </p:cNvPr>
          <p:cNvSpPr>
            <a:spLocks noGrp="1"/>
          </p:cNvSpPr>
          <p:nvPr>
            <p:ph idx="1"/>
          </p:nvPr>
        </p:nvSpPr>
        <p:spPr/>
        <p:txBody>
          <a:bodyPr>
            <a:normAutofit/>
          </a:bodyPr>
          <a:lstStyle/>
          <a:p>
            <a:r>
              <a:rPr lang="en-GB" dirty="0">
                <a:latin typeface="Arial Rounded MT Bold" panose="020F0704030504030204" pitchFamily="34" charset="0"/>
              </a:rPr>
              <a:t>Green words contain all the sounds we know </a:t>
            </a:r>
          </a:p>
          <a:p>
            <a:endParaRPr lang="en-GB" dirty="0">
              <a:latin typeface="Arial Rounded MT Bold" panose="020F0704030504030204" pitchFamily="34" charset="0"/>
            </a:endParaRPr>
          </a:p>
          <a:p>
            <a:r>
              <a:rPr lang="en-GB" dirty="0">
                <a:latin typeface="Arial Rounded MT Bold" panose="020F0704030504030204" pitchFamily="34" charset="0"/>
              </a:rPr>
              <a:t>Fred talk with dots and dashes</a:t>
            </a:r>
          </a:p>
          <a:p>
            <a:r>
              <a:rPr lang="en-GB" dirty="0">
                <a:latin typeface="Arial Rounded MT Bold" panose="020F0704030504030204" pitchFamily="34" charset="0"/>
              </a:rPr>
              <a:t>Fred in your head</a:t>
            </a:r>
          </a:p>
          <a:p>
            <a:r>
              <a:rPr lang="en-GB" dirty="0">
                <a:latin typeface="Arial Rounded MT Bold" panose="020F0704030504030204" pitchFamily="34" charset="0"/>
              </a:rPr>
              <a:t>No Fred talk – speedy reading</a:t>
            </a:r>
          </a:p>
          <a:p>
            <a:r>
              <a:rPr lang="en-GB" dirty="0">
                <a:latin typeface="Arial Rounded MT Bold" panose="020F0704030504030204" pitchFamily="34" charset="0"/>
              </a:rPr>
              <a:t>When faced with an unfamiliar word we use the phrase ‘Special friends – Fred talk – Read the word’ as this reminds them that it is important to spot the special friends before attempting to read the word. </a:t>
            </a:r>
          </a:p>
        </p:txBody>
      </p:sp>
      <p:pic>
        <p:nvPicPr>
          <p:cNvPr id="4" name="Picture 3">
            <a:extLst>
              <a:ext uri="{FF2B5EF4-FFF2-40B4-BE49-F238E27FC236}">
                <a16:creationId xmlns:a16="http://schemas.microsoft.com/office/drawing/2014/main" id="{88686592-5424-E20D-54EB-173CA9747CE3}"/>
              </a:ext>
            </a:extLst>
          </p:cNvPr>
          <p:cNvPicPr>
            <a:picLocks noChangeAspect="1"/>
          </p:cNvPicPr>
          <p:nvPr/>
        </p:nvPicPr>
        <p:blipFill>
          <a:blip r:embed="rId2"/>
          <a:stretch>
            <a:fillRect/>
          </a:stretch>
        </p:blipFill>
        <p:spPr>
          <a:xfrm>
            <a:off x="10591734" y="365125"/>
            <a:ext cx="762066" cy="798645"/>
          </a:xfrm>
          <a:prstGeom prst="rect">
            <a:avLst/>
          </a:prstGeom>
        </p:spPr>
      </p:pic>
      <p:pic>
        <p:nvPicPr>
          <p:cNvPr id="5" name="Picture 4">
            <a:extLst>
              <a:ext uri="{FF2B5EF4-FFF2-40B4-BE49-F238E27FC236}">
                <a16:creationId xmlns:a16="http://schemas.microsoft.com/office/drawing/2014/main" id="{76872327-720F-0196-927B-9C2C38CC415B}"/>
              </a:ext>
            </a:extLst>
          </p:cNvPr>
          <p:cNvPicPr>
            <a:picLocks noChangeAspect="1"/>
          </p:cNvPicPr>
          <p:nvPr/>
        </p:nvPicPr>
        <p:blipFill>
          <a:blip r:embed="rId3"/>
          <a:stretch>
            <a:fillRect/>
          </a:stretch>
        </p:blipFill>
        <p:spPr>
          <a:xfrm>
            <a:off x="7954470" y="2245362"/>
            <a:ext cx="3732880" cy="1978680"/>
          </a:xfrm>
          <a:prstGeom prst="rect">
            <a:avLst/>
          </a:prstGeom>
        </p:spPr>
      </p:pic>
    </p:spTree>
    <p:extLst>
      <p:ext uri="{BB962C8B-B14F-4D97-AF65-F5344CB8AC3E}">
        <p14:creationId xmlns:p14="http://schemas.microsoft.com/office/powerpoint/2010/main" val="3067414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50C4F-2817-521D-A4D3-45901D85D333}"/>
              </a:ext>
            </a:extLst>
          </p:cNvPr>
          <p:cNvSpPr>
            <a:spLocks noGrp="1"/>
          </p:cNvSpPr>
          <p:nvPr>
            <p:ph type="title"/>
          </p:nvPr>
        </p:nvSpPr>
        <p:spPr/>
        <p:txBody>
          <a:bodyPr/>
          <a:lstStyle/>
          <a:p>
            <a:pPr algn="ctr"/>
            <a:r>
              <a:rPr lang="en-GB" dirty="0">
                <a:latin typeface="Arial Rounded MT Bold" panose="020F0704030504030204" pitchFamily="34" charset="0"/>
              </a:rPr>
              <a:t>Alien words</a:t>
            </a:r>
          </a:p>
        </p:txBody>
      </p:sp>
      <p:sp>
        <p:nvSpPr>
          <p:cNvPr id="3" name="Content Placeholder 2">
            <a:extLst>
              <a:ext uri="{FF2B5EF4-FFF2-40B4-BE49-F238E27FC236}">
                <a16:creationId xmlns:a16="http://schemas.microsoft.com/office/drawing/2014/main" id="{666CA344-A4E1-FA3B-6E94-EC2E5BCA15FD}"/>
              </a:ext>
            </a:extLst>
          </p:cNvPr>
          <p:cNvSpPr>
            <a:spLocks noGrp="1"/>
          </p:cNvSpPr>
          <p:nvPr>
            <p:ph idx="1"/>
          </p:nvPr>
        </p:nvSpPr>
        <p:spPr/>
        <p:txBody>
          <a:bodyPr>
            <a:normAutofit/>
          </a:bodyPr>
          <a:lstStyle/>
          <a:p>
            <a:r>
              <a:rPr lang="en-GB" dirty="0">
                <a:latin typeface="Arial Rounded MT Bold" panose="020F0704030504030204" pitchFamily="34" charset="0"/>
              </a:rPr>
              <a:t>To further consolidate this, we also use ‘Alien Words’ which are made up words that do not make sense.</a:t>
            </a:r>
          </a:p>
          <a:p>
            <a:r>
              <a:rPr lang="en-GB" dirty="0">
                <a:latin typeface="Arial Rounded MT Bold" panose="020F0704030504030204" pitchFamily="34" charset="0"/>
              </a:rPr>
              <a:t>These words test to see if the children can spot any special friends and that they have good sound knowledge, rather than recognising familiar (or sense) words and using memory rather than reading skills. </a:t>
            </a:r>
          </a:p>
          <a:p>
            <a:r>
              <a:rPr lang="en-GB" dirty="0">
                <a:latin typeface="Arial Rounded MT Bold" panose="020F0704030504030204" pitchFamily="34" charset="0"/>
              </a:rPr>
              <a:t>This technique is also used in the National Year 1 Phonics Check.</a:t>
            </a:r>
          </a:p>
        </p:txBody>
      </p:sp>
      <p:pic>
        <p:nvPicPr>
          <p:cNvPr id="4" name="Picture 3">
            <a:extLst>
              <a:ext uri="{FF2B5EF4-FFF2-40B4-BE49-F238E27FC236}">
                <a16:creationId xmlns:a16="http://schemas.microsoft.com/office/drawing/2014/main" id="{7A104A50-D86B-A3BD-FB6E-0B82253C77CC}"/>
              </a:ext>
            </a:extLst>
          </p:cNvPr>
          <p:cNvPicPr>
            <a:picLocks noChangeAspect="1"/>
          </p:cNvPicPr>
          <p:nvPr/>
        </p:nvPicPr>
        <p:blipFill>
          <a:blip r:embed="rId2"/>
          <a:stretch>
            <a:fillRect/>
          </a:stretch>
        </p:blipFill>
        <p:spPr>
          <a:xfrm>
            <a:off x="10591734" y="346918"/>
            <a:ext cx="762066" cy="798645"/>
          </a:xfrm>
          <a:prstGeom prst="rect">
            <a:avLst/>
          </a:prstGeom>
        </p:spPr>
      </p:pic>
      <p:pic>
        <p:nvPicPr>
          <p:cNvPr id="6" name="Picture 5">
            <a:extLst>
              <a:ext uri="{FF2B5EF4-FFF2-40B4-BE49-F238E27FC236}">
                <a16:creationId xmlns:a16="http://schemas.microsoft.com/office/drawing/2014/main" id="{045630B8-D088-D0D9-0482-5F9F861FA0BF}"/>
              </a:ext>
            </a:extLst>
          </p:cNvPr>
          <p:cNvPicPr>
            <a:picLocks noChangeAspect="1"/>
          </p:cNvPicPr>
          <p:nvPr/>
        </p:nvPicPr>
        <p:blipFill>
          <a:blip r:embed="rId3"/>
          <a:stretch>
            <a:fillRect/>
          </a:stretch>
        </p:blipFill>
        <p:spPr>
          <a:xfrm>
            <a:off x="6269818" y="5001866"/>
            <a:ext cx="1896719" cy="1772051"/>
          </a:xfrm>
          <a:prstGeom prst="rect">
            <a:avLst/>
          </a:prstGeom>
        </p:spPr>
      </p:pic>
    </p:spTree>
    <p:extLst>
      <p:ext uri="{BB962C8B-B14F-4D97-AF65-F5344CB8AC3E}">
        <p14:creationId xmlns:p14="http://schemas.microsoft.com/office/powerpoint/2010/main" val="37979889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FACEB-624B-8350-BEB2-153967790BA0}"/>
              </a:ext>
            </a:extLst>
          </p:cNvPr>
          <p:cNvSpPr>
            <a:spLocks noGrp="1"/>
          </p:cNvSpPr>
          <p:nvPr>
            <p:ph type="title"/>
          </p:nvPr>
        </p:nvSpPr>
        <p:spPr/>
        <p:txBody>
          <a:bodyPr/>
          <a:lstStyle/>
          <a:p>
            <a:pPr algn="ctr"/>
            <a:r>
              <a:rPr lang="en-GB" dirty="0">
                <a:latin typeface="Arial Rounded MT Bold" panose="020F0704030504030204" pitchFamily="34" charset="0"/>
              </a:rPr>
              <a:t>Fred Fingers</a:t>
            </a:r>
          </a:p>
        </p:txBody>
      </p:sp>
      <p:sp>
        <p:nvSpPr>
          <p:cNvPr id="3" name="Content Placeholder 2">
            <a:extLst>
              <a:ext uri="{FF2B5EF4-FFF2-40B4-BE49-F238E27FC236}">
                <a16:creationId xmlns:a16="http://schemas.microsoft.com/office/drawing/2014/main" id="{AD40B548-DE35-E032-63C9-AA3C08BC115C}"/>
              </a:ext>
            </a:extLst>
          </p:cNvPr>
          <p:cNvSpPr>
            <a:spLocks noGrp="1"/>
          </p:cNvSpPr>
          <p:nvPr>
            <p:ph idx="1"/>
          </p:nvPr>
        </p:nvSpPr>
        <p:spPr/>
        <p:txBody>
          <a:bodyPr>
            <a:normAutofit/>
          </a:bodyPr>
          <a:lstStyle/>
          <a:p>
            <a:r>
              <a:rPr lang="en-GB" dirty="0"/>
              <a:t> Similarly, Fred talk this supports early writing skills as children use ‘Fred Fingers’ to break down a spoken word into its sounds to enable them to write the word. We use the phrase ‘Say the word – pinch the sounds’ to help children remember.</a:t>
            </a:r>
          </a:p>
          <a:p>
            <a:pPr marL="0" indent="0" algn="ctr">
              <a:buNone/>
            </a:pPr>
            <a:endParaRPr lang="en-GB" dirty="0"/>
          </a:p>
        </p:txBody>
      </p:sp>
      <p:pic>
        <p:nvPicPr>
          <p:cNvPr id="4" name="Picture 3">
            <a:extLst>
              <a:ext uri="{FF2B5EF4-FFF2-40B4-BE49-F238E27FC236}">
                <a16:creationId xmlns:a16="http://schemas.microsoft.com/office/drawing/2014/main" id="{31596FAF-F0FC-FD52-ADDD-A77F4F55B9C1}"/>
              </a:ext>
            </a:extLst>
          </p:cNvPr>
          <p:cNvPicPr>
            <a:picLocks noChangeAspect="1"/>
          </p:cNvPicPr>
          <p:nvPr/>
        </p:nvPicPr>
        <p:blipFill>
          <a:blip r:embed="rId2"/>
          <a:stretch>
            <a:fillRect/>
          </a:stretch>
        </p:blipFill>
        <p:spPr>
          <a:xfrm>
            <a:off x="10591734" y="365125"/>
            <a:ext cx="762066" cy="798645"/>
          </a:xfrm>
          <a:prstGeom prst="rect">
            <a:avLst/>
          </a:prstGeom>
        </p:spPr>
      </p:pic>
      <p:pic>
        <p:nvPicPr>
          <p:cNvPr id="6" name="Picture 5">
            <a:extLst>
              <a:ext uri="{FF2B5EF4-FFF2-40B4-BE49-F238E27FC236}">
                <a16:creationId xmlns:a16="http://schemas.microsoft.com/office/drawing/2014/main" id="{7D4EFBFE-5F96-885A-9BE6-669D40E6C11E}"/>
              </a:ext>
            </a:extLst>
          </p:cNvPr>
          <p:cNvPicPr>
            <a:picLocks noChangeAspect="1"/>
          </p:cNvPicPr>
          <p:nvPr/>
        </p:nvPicPr>
        <p:blipFill>
          <a:blip r:embed="rId3"/>
          <a:stretch>
            <a:fillRect/>
          </a:stretch>
        </p:blipFill>
        <p:spPr>
          <a:xfrm>
            <a:off x="3147494" y="3523594"/>
            <a:ext cx="5897011" cy="3139966"/>
          </a:xfrm>
          <a:prstGeom prst="rect">
            <a:avLst/>
          </a:prstGeom>
        </p:spPr>
      </p:pic>
    </p:spTree>
    <p:extLst>
      <p:ext uri="{BB962C8B-B14F-4D97-AF65-F5344CB8AC3E}">
        <p14:creationId xmlns:p14="http://schemas.microsoft.com/office/powerpoint/2010/main" val="19920442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102FC6C-1C16-0574-1747-73BB7BBAF460}"/>
              </a:ext>
            </a:extLst>
          </p:cNvPr>
          <p:cNvPicPr>
            <a:picLocks noChangeAspect="1"/>
          </p:cNvPicPr>
          <p:nvPr/>
        </p:nvPicPr>
        <p:blipFill>
          <a:blip r:embed="rId2"/>
          <a:stretch>
            <a:fillRect/>
          </a:stretch>
        </p:blipFill>
        <p:spPr>
          <a:xfrm>
            <a:off x="10585637" y="365125"/>
            <a:ext cx="768163" cy="798645"/>
          </a:xfrm>
          <a:prstGeom prst="rect">
            <a:avLst/>
          </a:prstGeom>
        </p:spPr>
      </p:pic>
      <p:sp>
        <p:nvSpPr>
          <p:cNvPr id="2" name="Title 1">
            <a:extLst>
              <a:ext uri="{FF2B5EF4-FFF2-40B4-BE49-F238E27FC236}">
                <a16:creationId xmlns:a16="http://schemas.microsoft.com/office/drawing/2014/main" id="{22E21941-E0C2-A42D-B986-89F13B8BBD02}"/>
              </a:ext>
            </a:extLst>
          </p:cNvPr>
          <p:cNvSpPr>
            <a:spLocks noGrp="1"/>
          </p:cNvSpPr>
          <p:nvPr>
            <p:ph type="title"/>
          </p:nvPr>
        </p:nvSpPr>
        <p:spPr/>
        <p:txBody>
          <a:bodyPr/>
          <a:lstStyle/>
          <a:p>
            <a:pPr algn="ctr"/>
            <a:r>
              <a:rPr lang="en-GB" dirty="0">
                <a:latin typeface="Arial Rounded MT Bold" panose="020F0704030504030204" pitchFamily="34" charset="0"/>
              </a:rPr>
              <a:t>After set 1</a:t>
            </a:r>
          </a:p>
        </p:txBody>
      </p:sp>
      <p:sp>
        <p:nvSpPr>
          <p:cNvPr id="3" name="Content Placeholder 2">
            <a:extLst>
              <a:ext uri="{FF2B5EF4-FFF2-40B4-BE49-F238E27FC236}">
                <a16:creationId xmlns:a16="http://schemas.microsoft.com/office/drawing/2014/main" id="{C95EB2DC-5795-E012-0CD2-C66E11FB4AF4}"/>
              </a:ext>
            </a:extLst>
          </p:cNvPr>
          <p:cNvSpPr>
            <a:spLocks noGrp="1"/>
          </p:cNvSpPr>
          <p:nvPr>
            <p:ph idx="1"/>
          </p:nvPr>
        </p:nvSpPr>
        <p:spPr/>
        <p:txBody>
          <a:bodyPr/>
          <a:lstStyle/>
          <a:p>
            <a:r>
              <a:rPr lang="en-GB" dirty="0">
                <a:latin typeface="Arial Rounded MT Bold" panose="020F0704030504030204" pitchFamily="34" charset="0"/>
              </a:rPr>
              <a:t>When they are confident with blending and know all of their Set 1 sounds, the children will move onto Set 2 sounds and then Set 3 sounds, which introduce alternative spellings for sounds they know and more special friends. They may begin to use ‘Fred in their head’ to read more quickly and fluently, which helps to build up speed, however this stage is also tricky for children as they need to be able to spot ‘special friends’ easily within new words.</a:t>
            </a:r>
          </a:p>
        </p:txBody>
      </p:sp>
    </p:spTree>
    <p:extLst>
      <p:ext uri="{BB962C8B-B14F-4D97-AF65-F5344CB8AC3E}">
        <p14:creationId xmlns:p14="http://schemas.microsoft.com/office/powerpoint/2010/main" val="40213041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64459-C041-DBC1-F2F5-896DF4A883E6}"/>
              </a:ext>
            </a:extLst>
          </p:cNvPr>
          <p:cNvSpPr>
            <a:spLocks noGrp="1"/>
          </p:cNvSpPr>
          <p:nvPr>
            <p:ph type="title"/>
          </p:nvPr>
        </p:nvSpPr>
        <p:spPr/>
        <p:txBody>
          <a:bodyPr/>
          <a:lstStyle/>
          <a:p>
            <a:pPr algn="ctr"/>
            <a:r>
              <a:rPr lang="en-GB" dirty="0">
                <a:latin typeface="Arial Rounded MT Bold" panose="020F0704030504030204" pitchFamily="34" charset="0"/>
              </a:rPr>
              <a:t>Red ‘tricky’ words</a:t>
            </a:r>
          </a:p>
        </p:txBody>
      </p:sp>
      <p:sp>
        <p:nvSpPr>
          <p:cNvPr id="3" name="Content Placeholder 2">
            <a:extLst>
              <a:ext uri="{FF2B5EF4-FFF2-40B4-BE49-F238E27FC236}">
                <a16:creationId xmlns:a16="http://schemas.microsoft.com/office/drawing/2014/main" id="{48063E18-EA2B-D01E-7BDA-D7DB28B3B808}"/>
              </a:ext>
            </a:extLst>
          </p:cNvPr>
          <p:cNvSpPr>
            <a:spLocks noGrp="1"/>
          </p:cNvSpPr>
          <p:nvPr>
            <p:ph idx="1"/>
          </p:nvPr>
        </p:nvSpPr>
        <p:spPr>
          <a:xfrm>
            <a:off x="838200" y="2432528"/>
            <a:ext cx="10515600" cy="4351338"/>
          </a:xfrm>
        </p:spPr>
        <p:txBody>
          <a:bodyPr>
            <a:normAutofit lnSpcReduction="10000"/>
          </a:bodyPr>
          <a:lstStyle/>
          <a:p>
            <a:r>
              <a:rPr lang="en-GB" dirty="0">
                <a:latin typeface="Arial Rounded MT Bold" panose="020F0704030504030204" pitchFamily="34" charset="0"/>
              </a:rPr>
              <a:t>Words which can be decoded are called ‘Green Words’ as they can be deciphered using phonics knowledge. </a:t>
            </a:r>
          </a:p>
          <a:p>
            <a:endParaRPr lang="en-GB" dirty="0">
              <a:latin typeface="Arial Rounded MT Bold" panose="020F0704030504030204" pitchFamily="34" charset="0"/>
            </a:endParaRPr>
          </a:p>
          <a:p>
            <a:r>
              <a:rPr lang="en-GB" dirty="0">
                <a:latin typeface="Arial Rounded MT Bold" panose="020F0704030504030204" pitchFamily="34" charset="0"/>
              </a:rPr>
              <a:t>Unfortunately, there are lots of words in the English language that do not follow these rules … they are called ‘Red Words’ or tricky words and need to be learned by sight. </a:t>
            </a:r>
          </a:p>
          <a:p>
            <a:endParaRPr lang="en-GB" dirty="0"/>
          </a:p>
          <a:p>
            <a:r>
              <a:rPr lang="en-GB" dirty="0">
                <a:latin typeface="Arial Rounded MT Bold" panose="020F0704030504030204" pitchFamily="34" charset="0"/>
              </a:rPr>
              <a:t>We use the phrase ‘If it’s red - it’s hard to Fred’ to remind children.</a:t>
            </a:r>
          </a:p>
          <a:p>
            <a:endParaRPr lang="en-GB" dirty="0"/>
          </a:p>
        </p:txBody>
      </p:sp>
      <p:pic>
        <p:nvPicPr>
          <p:cNvPr id="4" name="Picture 3">
            <a:extLst>
              <a:ext uri="{FF2B5EF4-FFF2-40B4-BE49-F238E27FC236}">
                <a16:creationId xmlns:a16="http://schemas.microsoft.com/office/drawing/2014/main" id="{9D0C36C7-9992-6D63-63B9-769180433929}"/>
              </a:ext>
            </a:extLst>
          </p:cNvPr>
          <p:cNvPicPr>
            <a:picLocks noChangeAspect="1"/>
          </p:cNvPicPr>
          <p:nvPr/>
        </p:nvPicPr>
        <p:blipFill>
          <a:blip r:embed="rId2"/>
          <a:stretch>
            <a:fillRect/>
          </a:stretch>
        </p:blipFill>
        <p:spPr>
          <a:xfrm>
            <a:off x="10586339" y="365125"/>
            <a:ext cx="762066" cy="798645"/>
          </a:xfrm>
          <a:prstGeom prst="rect">
            <a:avLst/>
          </a:prstGeom>
        </p:spPr>
      </p:pic>
      <p:pic>
        <p:nvPicPr>
          <p:cNvPr id="6" name="Picture 5">
            <a:extLst>
              <a:ext uri="{FF2B5EF4-FFF2-40B4-BE49-F238E27FC236}">
                <a16:creationId xmlns:a16="http://schemas.microsoft.com/office/drawing/2014/main" id="{9DAAC6FD-CC63-8731-6732-9868BC1DF657}"/>
              </a:ext>
            </a:extLst>
          </p:cNvPr>
          <p:cNvPicPr>
            <a:picLocks noChangeAspect="1"/>
          </p:cNvPicPr>
          <p:nvPr/>
        </p:nvPicPr>
        <p:blipFill>
          <a:blip r:embed="rId3"/>
          <a:stretch>
            <a:fillRect/>
          </a:stretch>
        </p:blipFill>
        <p:spPr>
          <a:xfrm>
            <a:off x="481174" y="343963"/>
            <a:ext cx="1557800" cy="2202407"/>
          </a:xfrm>
          <a:prstGeom prst="rect">
            <a:avLst/>
          </a:prstGeom>
        </p:spPr>
      </p:pic>
    </p:spTree>
    <p:extLst>
      <p:ext uri="{BB962C8B-B14F-4D97-AF65-F5344CB8AC3E}">
        <p14:creationId xmlns:p14="http://schemas.microsoft.com/office/powerpoint/2010/main" val="20957474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BE4EB-CD90-22C6-3709-BE3BA6AC2FCF}"/>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E4D74BBC-BFFE-88B2-3AE2-124FB202FD0A}"/>
              </a:ext>
            </a:extLst>
          </p:cNvPr>
          <p:cNvSpPr>
            <a:spLocks noGrp="1"/>
          </p:cNvSpPr>
          <p:nvPr>
            <p:ph idx="1"/>
          </p:nvPr>
        </p:nvSpPr>
        <p:spPr>
          <a:xfrm>
            <a:off x="680545" y="2603390"/>
            <a:ext cx="10515600" cy="4351338"/>
          </a:xfrm>
        </p:spPr>
        <p:txBody>
          <a:bodyPr>
            <a:normAutofit fontScale="92500" lnSpcReduction="10000"/>
          </a:bodyPr>
          <a:lstStyle/>
          <a:p>
            <a:r>
              <a:rPr lang="en-GB" sz="2600" dirty="0">
                <a:latin typeface="Arial Rounded MT Bold" panose="020F0704030504030204" pitchFamily="34" charset="0"/>
              </a:rPr>
              <a:t>By moving through the carefully designed stages (or colours) of reading books which consolidate the sounds learned at the right time, children will gain speed and confidence in their reading ability. </a:t>
            </a:r>
          </a:p>
          <a:p>
            <a:r>
              <a:rPr lang="en-GB" sz="2600" dirty="0">
                <a:latin typeface="Arial Rounded MT Bold" panose="020F0704030504030204" pitchFamily="34" charset="0"/>
              </a:rPr>
              <a:t>As reading becomes more fluent, children begin to understand the stories they read and can enjoy the books. As part of the RWI sessions they will read their group books a total of three times; to support learning new speedy green words and more tricky red words, to investigate vocabulary.</a:t>
            </a:r>
          </a:p>
          <a:p>
            <a:r>
              <a:rPr lang="en-GB" sz="2600" dirty="0">
                <a:latin typeface="Arial Rounded MT Bold" panose="020F0704030504030204" pitchFamily="34" charset="0"/>
              </a:rPr>
              <a:t> They will also complete comprehension activities as part of each book to ensure they know word meanings and can find and retrieve information as well as give opinions about the story or link to other books they know or life experiences and to build expression known as their storyteller voice’. </a:t>
            </a:r>
          </a:p>
          <a:p>
            <a:endParaRPr lang="en-GB" dirty="0"/>
          </a:p>
        </p:txBody>
      </p:sp>
      <p:pic>
        <p:nvPicPr>
          <p:cNvPr id="4" name="Picture 3">
            <a:extLst>
              <a:ext uri="{FF2B5EF4-FFF2-40B4-BE49-F238E27FC236}">
                <a16:creationId xmlns:a16="http://schemas.microsoft.com/office/drawing/2014/main" id="{E97C1A81-F53F-8133-ECE3-A6FF9A87E865}"/>
              </a:ext>
            </a:extLst>
          </p:cNvPr>
          <p:cNvPicPr>
            <a:picLocks noChangeAspect="1"/>
          </p:cNvPicPr>
          <p:nvPr/>
        </p:nvPicPr>
        <p:blipFill>
          <a:blip r:embed="rId2"/>
          <a:stretch>
            <a:fillRect/>
          </a:stretch>
        </p:blipFill>
        <p:spPr>
          <a:xfrm>
            <a:off x="10591734" y="378263"/>
            <a:ext cx="762066" cy="798645"/>
          </a:xfrm>
          <a:prstGeom prst="rect">
            <a:avLst/>
          </a:prstGeom>
        </p:spPr>
      </p:pic>
      <p:pic>
        <p:nvPicPr>
          <p:cNvPr id="6" name="Picture 5">
            <a:extLst>
              <a:ext uri="{FF2B5EF4-FFF2-40B4-BE49-F238E27FC236}">
                <a16:creationId xmlns:a16="http://schemas.microsoft.com/office/drawing/2014/main" id="{3CC6035F-3D1B-1256-4748-FA815378EA07}"/>
              </a:ext>
            </a:extLst>
          </p:cNvPr>
          <p:cNvPicPr>
            <a:picLocks noChangeAspect="1"/>
          </p:cNvPicPr>
          <p:nvPr/>
        </p:nvPicPr>
        <p:blipFill>
          <a:blip r:embed="rId3"/>
          <a:stretch>
            <a:fillRect/>
          </a:stretch>
        </p:blipFill>
        <p:spPr>
          <a:xfrm>
            <a:off x="4316977" y="230188"/>
            <a:ext cx="2828135" cy="2145150"/>
          </a:xfrm>
          <a:prstGeom prst="rect">
            <a:avLst/>
          </a:prstGeom>
        </p:spPr>
      </p:pic>
    </p:spTree>
    <p:extLst>
      <p:ext uri="{BB962C8B-B14F-4D97-AF65-F5344CB8AC3E}">
        <p14:creationId xmlns:p14="http://schemas.microsoft.com/office/powerpoint/2010/main" val="17868825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0992F-B352-7DC6-83CD-EDBDE8152BE5}"/>
              </a:ext>
            </a:extLst>
          </p:cNvPr>
          <p:cNvSpPr>
            <a:spLocks noGrp="1"/>
          </p:cNvSpPr>
          <p:nvPr>
            <p:ph type="title"/>
          </p:nvPr>
        </p:nvSpPr>
        <p:spPr/>
        <p:txBody>
          <a:bodyPr/>
          <a:lstStyle/>
          <a:p>
            <a:pPr algn="ctr"/>
            <a:r>
              <a:rPr lang="en-GB" dirty="0">
                <a:latin typeface="Arial Rounded MT Bold" panose="020F0704030504030204" pitchFamily="34" charset="0"/>
              </a:rPr>
              <a:t>Assessments</a:t>
            </a:r>
          </a:p>
        </p:txBody>
      </p:sp>
      <p:sp>
        <p:nvSpPr>
          <p:cNvPr id="3" name="Content Placeholder 2">
            <a:extLst>
              <a:ext uri="{FF2B5EF4-FFF2-40B4-BE49-F238E27FC236}">
                <a16:creationId xmlns:a16="http://schemas.microsoft.com/office/drawing/2014/main" id="{5BA06D47-E1F1-C97A-6E8B-AF31DE54281A}"/>
              </a:ext>
            </a:extLst>
          </p:cNvPr>
          <p:cNvSpPr>
            <a:spLocks noGrp="1"/>
          </p:cNvSpPr>
          <p:nvPr>
            <p:ph idx="1"/>
          </p:nvPr>
        </p:nvSpPr>
        <p:spPr/>
        <p:txBody>
          <a:bodyPr>
            <a:normAutofit fontScale="92500" lnSpcReduction="20000"/>
          </a:bodyPr>
          <a:lstStyle/>
          <a:p>
            <a:r>
              <a:rPr lang="en-GB" dirty="0">
                <a:latin typeface="Arial Rounded MT Bold" panose="020F0704030504030204" pitchFamily="34" charset="0"/>
              </a:rPr>
              <a:t>Stage not age – children are grouped based on their reading level and will be regrouped regularly. </a:t>
            </a:r>
          </a:p>
          <a:p>
            <a:r>
              <a:rPr lang="en-GB" dirty="0">
                <a:latin typeface="Arial Rounded MT Bold" panose="020F0704030504030204" pitchFamily="34" charset="0"/>
              </a:rPr>
              <a:t>Children are taught in groups according to their reading ability and so your child may be in a group with younger or older children. This will enable us to teach your child more effectively; children do not struggle because the work is too difficult or get bored because the work is too easy. They will access 100% of every lesson</a:t>
            </a:r>
          </a:p>
          <a:p>
            <a:r>
              <a:rPr lang="en-GB" dirty="0">
                <a:latin typeface="Arial Rounded MT Bold" panose="020F0704030504030204" pitchFamily="34" charset="0"/>
              </a:rPr>
              <a:t>Diagnostic assessments are carried out by the reading leader half termly for each child individually every 6-8 weeks. Any individual concerns are raised with the class teacher and senior leadership. </a:t>
            </a:r>
          </a:p>
          <a:p>
            <a:r>
              <a:rPr lang="en-GB" dirty="0">
                <a:latin typeface="Arial Rounded MT Bold" panose="020F0704030504030204" pitchFamily="34" charset="0"/>
              </a:rPr>
              <a:t>The assessments are used to inform groupings.</a:t>
            </a:r>
          </a:p>
        </p:txBody>
      </p:sp>
    </p:spTree>
    <p:extLst>
      <p:ext uri="{BB962C8B-B14F-4D97-AF65-F5344CB8AC3E}">
        <p14:creationId xmlns:p14="http://schemas.microsoft.com/office/powerpoint/2010/main" val="38733403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DA62E-6383-60A5-0F27-39297DE1D9C2}"/>
              </a:ext>
            </a:extLst>
          </p:cNvPr>
          <p:cNvSpPr>
            <a:spLocks noGrp="1"/>
          </p:cNvSpPr>
          <p:nvPr>
            <p:ph type="title"/>
          </p:nvPr>
        </p:nvSpPr>
        <p:spPr/>
        <p:txBody>
          <a:bodyPr/>
          <a:lstStyle/>
          <a:p>
            <a:pPr algn="ctr"/>
            <a:r>
              <a:rPr lang="en-GB" dirty="0">
                <a:latin typeface="Arial Rounded MT Bold" panose="020F0704030504030204" pitchFamily="34" charset="0"/>
              </a:rPr>
              <a:t>Reading books to take home</a:t>
            </a:r>
          </a:p>
        </p:txBody>
      </p:sp>
      <p:sp>
        <p:nvSpPr>
          <p:cNvPr id="3" name="Content Placeholder 2">
            <a:extLst>
              <a:ext uri="{FF2B5EF4-FFF2-40B4-BE49-F238E27FC236}">
                <a16:creationId xmlns:a16="http://schemas.microsoft.com/office/drawing/2014/main" id="{52B2CB51-C1EE-F106-CF91-FEDE1DCBF856}"/>
              </a:ext>
            </a:extLst>
          </p:cNvPr>
          <p:cNvSpPr>
            <a:spLocks noGrp="1"/>
          </p:cNvSpPr>
          <p:nvPr>
            <p:ph idx="1"/>
          </p:nvPr>
        </p:nvSpPr>
        <p:spPr>
          <a:xfrm>
            <a:off x="802123" y="1615232"/>
            <a:ext cx="10587754" cy="4728924"/>
          </a:xfrm>
        </p:spPr>
        <p:txBody>
          <a:bodyPr>
            <a:noAutofit/>
          </a:bodyPr>
          <a:lstStyle/>
          <a:p>
            <a:r>
              <a:rPr lang="en-GB" sz="2000" dirty="0">
                <a:latin typeface="Arial Rounded MT Bold" panose="020F0704030504030204" pitchFamily="34" charset="0"/>
              </a:rPr>
              <a:t>Once confident in blending, children will begin to receive two RWI books. These books will be read three times in their RWI phonics group.</a:t>
            </a:r>
          </a:p>
          <a:p>
            <a:r>
              <a:rPr lang="en-GB" sz="2000" dirty="0">
                <a:latin typeface="Arial Rounded MT Bold" panose="020F0704030504030204" pitchFamily="34" charset="0"/>
              </a:rPr>
              <a:t>These books allow children to apply their reading skills and are matched to the sounds they have been taught so far. These books should be read at home three times before being returned to school. </a:t>
            </a:r>
          </a:p>
          <a:p>
            <a:r>
              <a:rPr lang="en-GB" sz="2000" dirty="0">
                <a:latin typeface="Arial Rounded MT Bold" panose="020F0704030504030204" pitchFamily="34" charset="0"/>
              </a:rPr>
              <a:t>In the first read your child will be focussing on reading each word individually and it may seem robotic. In this phase very little comprehension of the story is likely.</a:t>
            </a:r>
          </a:p>
          <a:p>
            <a:r>
              <a:rPr lang="en-GB" sz="2000" dirty="0">
                <a:latin typeface="Arial Rounded MT Bold" panose="020F0704030504030204" pitchFamily="34" charset="0"/>
              </a:rPr>
              <a:t>In the second read, their word recognition will become quicker allowing a faster pace and better understanding of the story. In the third read, the speed should be much quicker and therefore the child is using more brain power to understand the story rather than on reading each word. This is the point when the story becomes meaningful and pleasurable, and they can answer questions based on the content. There are questions at the end of the book to check understanding and promote discussion of the story. Please take the time to complete these activities as there are the early comprehension skills which are built upon throughout school</a:t>
            </a:r>
          </a:p>
        </p:txBody>
      </p:sp>
      <p:pic>
        <p:nvPicPr>
          <p:cNvPr id="4" name="Picture 3">
            <a:extLst>
              <a:ext uri="{FF2B5EF4-FFF2-40B4-BE49-F238E27FC236}">
                <a16:creationId xmlns:a16="http://schemas.microsoft.com/office/drawing/2014/main" id="{E9DA4972-7109-0401-6A5D-8EEFAC6B8E85}"/>
              </a:ext>
            </a:extLst>
          </p:cNvPr>
          <p:cNvPicPr>
            <a:picLocks noChangeAspect="1"/>
          </p:cNvPicPr>
          <p:nvPr/>
        </p:nvPicPr>
        <p:blipFill>
          <a:blip r:embed="rId2"/>
          <a:stretch>
            <a:fillRect/>
          </a:stretch>
        </p:blipFill>
        <p:spPr>
          <a:xfrm>
            <a:off x="10972767" y="438768"/>
            <a:ext cx="762066" cy="798645"/>
          </a:xfrm>
          <a:prstGeom prst="rect">
            <a:avLst/>
          </a:prstGeom>
        </p:spPr>
      </p:pic>
      <p:pic>
        <p:nvPicPr>
          <p:cNvPr id="5" name="Picture 4">
            <a:extLst>
              <a:ext uri="{FF2B5EF4-FFF2-40B4-BE49-F238E27FC236}">
                <a16:creationId xmlns:a16="http://schemas.microsoft.com/office/drawing/2014/main" id="{B4CF2DEB-822D-6C52-5EAC-980992C14FE0}"/>
              </a:ext>
            </a:extLst>
          </p:cNvPr>
          <p:cNvPicPr>
            <a:picLocks noChangeAspect="1"/>
          </p:cNvPicPr>
          <p:nvPr/>
        </p:nvPicPr>
        <p:blipFill>
          <a:blip r:embed="rId3"/>
          <a:stretch>
            <a:fillRect/>
          </a:stretch>
        </p:blipFill>
        <p:spPr>
          <a:xfrm>
            <a:off x="329213" y="289669"/>
            <a:ext cx="1747333" cy="1325563"/>
          </a:xfrm>
          <a:prstGeom prst="rect">
            <a:avLst/>
          </a:prstGeom>
        </p:spPr>
      </p:pic>
    </p:spTree>
    <p:extLst>
      <p:ext uri="{BB962C8B-B14F-4D97-AF65-F5344CB8AC3E}">
        <p14:creationId xmlns:p14="http://schemas.microsoft.com/office/powerpoint/2010/main" val="19082665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72988-FB3C-4665-185E-78D02860F42B}"/>
              </a:ext>
            </a:extLst>
          </p:cNvPr>
          <p:cNvSpPr>
            <a:spLocks noGrp="1"/>
          </p:cNvSpPr>
          <p:nvPr>
            <p:ph type="title"/>
          </p:nvPr>
        </p:nvSpPr>
        <p:spPr/>
        <p:txBody>
          <a:bodyPr/>
          <a:lstStyle/>
          <a:p>
            <a:pPr algn="ctr"/>
            <a:r>
              <a:rPr lang="en-GB" dirty="0">
                <a:latin typeface="Arial Rounded MT Bold" panose="020F0704030504030204" pitchFamily="34" charset="0"/>
              </a:rPr>
              <a:t>How can I help at home?</a:t>
            </a:r>
          </a:p>
        </p:txBody>
      </p:sp>
      <p:sp>
        <p:nvSpPr>
          <p:cNvPr id="3" name="Content Placeholder 2">
            <a:extLst>
              <a:ext uri="{FF2B5EF4-FFF2-40B4-BE49-F238E27FC236}">
                <a16:creationId xmlns:a16="http://schemas.microsoft.com/office/drawing/2014/main" id="{F210CD76-27BA-AF0A-F0C2-13710646C3F7}"/>
              </a:ext>
            </a:extLst>
          </p:cNvPr>
          <p:cNvSpPr>
            <a:spLocks noGrp="1"/>
          </p:cNvSpPr>
          <p:nvPr>
            <p:ph idx="1"/>
          </p:nvPr>
        </p:nvSpPr>
        <p:spPr/>
        <p:txBody>
          <a:bodyPr/>
          <a:lstStyle/>
          <a:p>
            <a:pPr marL="0" indent="0">
              <a:buNone/>
            </a:pPr>
            <a:r>
              <a:rPr lang="en-GB" dirty="0">
                <a:latin typeface="Arial Rounded MT Bold" panose="020F0704030504030204" pitchFamily="34" charset="0"/>
              </a:rPr>
              <a:t>It is recommended that all reading should take place in a calm and quiet environment, a story before bed time or snuggled on the sofa without distractions of the TV etc so the focus can purely be on the reading enjoyment. It should be relaxed and enjoyable and lots of praise should be given when children are successful. Please try not to get frustrated if your child is struggling as this likely to put them off trying, instead encourage them to sound out words using Fred Talk and help them to blend and then praise for being successful.</a:t>
            </a:r>
          </a:p>
        </p:txBody>
      </p:sp>
      <p:pic>
        <p:nvPicPr>
          <p:cNvPr id="4" name="Picture 3">
            <a:extLst>
              <a:ext uri="{FF2B5EF4-FFF2-40B4-BE49-F238E27FC236}">
                <a16:creationId xmlns:a16="http://schemas.microsoft.com/office/drawing/2014/main" id="{2DE82FBE-946C-B1D3-DB49-2767EFDBAAA3}"/>
              </a:ext>
            </a:extLst>
          </p:cNvPr>
          <p:cNvPicPr>
            <a:picLocks noChangeAspect="1"/>
          </p:cNvPicPr>
          <p:nvPr/>
        </p:nvPicPr>
        <p:blipFill>
          <a:blip r:embed="rId2"/>
          <a:stretch>
            <a:fillRect/>
          </a:stretch>
        </p:blipFill>
        <p:spPr>
          <a:xfrm>
            <a:off x="10749422" y="365125"/>
            <a:ext cx="762066" cy="798645"/>
          </a:xfrm>
          <a:prstGeom prst="rect">
            <a:avLst/>
          </a:prstGeom>
        </p:spPr>
      </p:pic>
    </p:spTree>
    <p:extLst>
      <p:ext uri="{BB962C8B-B14F-4D97-AF65-F5344CB8AC3E}">
        <p14:creationId xmlns:p14="http://schemas.microsoft.com/office/powerpoint/2010/main" val="3493721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C01718-BF0D-CC4F-AC64-F60BBC933096}"/>
              </a:ext>
            </a:extLst>
          </p:cNvPr>
          <p:cNvPicPr>
            <a:picLocks noChangeAspect="1"/>
          </p:cNvPicPr>
          <p:nvPr/>
        </p:nvPicPr>
        <p:blipFill>
          <a:blip r:embed="rId2"/>
          <a:stretch>
            <a:fillRect/>
          </a:stretch>
        </p:blipFill>
        <p:spPr>
          <a:xfrm>
            <a:off x="5718015" y="3032725"/>
            <a:ext cx="755970" cy="792549"/>
          </a:xfrm>
          <a:prstGeom prst="rect">
            <a:avLst/>
          </a:prstGeom>
        </p:spPr>
      </p:pic>
      <p:pic>
        <p:nvPicPr>
          <p:cNvPr id="5" name="Picture 4">
            <a:extLst>
              <a:ext uri="{FF2B5EF4-FFF2-40B4-BE49-F238E27FC236}">
                <a16:creationId xmlns:a16="http://schemas.microsoft.com/office/drawing/2014/main" id="{5109A1EA-7E80-FF3E-8614-F715F02027F0}"/>
              </a:ext>
            </a:extLst>
          </p:cNvPr>
          <p:cNvPicPr>
            <a:picLocks noChangeAspect="1"/>
          </p:cNvPicPr>
          <p:nvPr/>
        </p:nvPicPr>
        <p:blipFill>
          <a:blip r:embed="rId2"/>
          <a:stretch>
            <a:fillRect/>
          </a:stretch>
        </p:blipFill>
        <p:spPr>
          <a:xfrm>
            <a:off x="10479201" y="569333"/>
            <a:ext cx="755970" cy="792549"/>
          </a:xfrm>
          <a:prstGeom prst="rect">
            <a:avLst/>
          </a:prstGeom>
        </p:spPr>
      </p:pic>
      <p:sp>
        <p:nvSpPr>
          <p:cNvPr id="2" name="Title 1">
            <a:extLst>
              <a:ext uri="{FF2B5EF4-FFF2-40B4-BE49-F238E27FC236}">
                <a16:creationId xmlns:a16="http://schemas.microsoft.com/office/drawing/2014/main" id="{15A15DA8-1B97-57B4-06D2-C468634790D6}"/>
              </a:ext>
            </a:extLst>
          </p:cNvPr>
          <p:cNvSpPr>
            <a:spLocks noGrp="1"/>
          </p:cNvSpPr>
          <p:nvPr>
            <p:ph type="title"/>
          </p:nvPr>
        </p:nvSpPr>
        <p:spPr/>
        <p:txBody>
          <a:bodyPr/>
          <a:lstStyle/>
          <a:p>
            <a:endParaRPr lang="en-GB" dirty="0"/>
          </a:p>
        </p:txBody>
      </p:sp>
      <p:pic>
        <p:nvPicPr>
          <p:cNvPr id="11" name="Content Placeholder 10">
            <a:extLst>
              <a:ext uri="{FF2B5EF4-FFF2-40B4-BE49-F238E27FC236}">
                <a16:creationId xmlns:a16="http://schemas.microsoft.com/office/drawing/2014/main" id="{7EE17C23-BD53-CBC5-5C75-610B6C52E1A0}"/>
              </a:ext>
            </a:extLst>
          </p:cNvPr>
          <p:cNvPicPr>
            <a:picLocks noGrp="1" noChangeAspect="1"/>
          </p:cNvPicPr>
          <p:nvPr>
            <p:ph idx="1"/>
          </p:nvPr>
        </p:nvPicPr>
        <p:blipFill>
          <a:blip r:embed="rId3"/>
          <a:stretch>
            <a:fillRect/>
          </a:stretch>
        </p:blipFill>
        <p:spPr>
          <a:xfrm>
            <a:off x="150531" y="1492470"/>
            <a:ext cx="11592862" cy="5150068"/>
          </a:xfrm>
        </p:spPr>
      </p:pic>
    </p:spTree>
    <p:extLst>
      <p:ext uri="{BB962C8B-B14F-4D97-AF65-F5344CB8AC3E}">
        <p14:creationId xmlns:p14="http://schemas.microsoft.com/office/powerpoint/2010/main" val="12323871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DB15D-A7EE-BDD4-2515-F0C671C3D7BF}"/>
              </a:ext>
            </a:extLst>
          </p:cNvPr>
          <p:cNvSpPr>
            <a:spLocks noGrp="1"/>
          </p:cNvSpPr>
          <p:nvPr>
            <p:ph type="title"/>
          </p:nvPr>
        </p:nvSpPr>
        <p:spPr/>
        <p:txBody>
          <a:bodyPr>
            <a:normAutofit/>
          </a:bodyPr>
          <a:lstStyle/>
          <a:p>
            <a:pPr algn="ctr"/>
            <a:r>
              <a:rPr lang="en-GB" sz="3600" dirty="0">
                <a:latin typeface="Arial Rounded MT Bold" panose="020F0704030504030204" pitchFamily="34" charset="0"/>
              </a:rPr>
              <a:t>How can I support my child with reading?</a:t>
            </a:r>
          </a:p>
        </p:txBody>
      </p:sp>
      <p:pic>
        <p:nvPicPr>
          <p:cNvPr id="4" name="Picture 3">
            <a:extLst>
              <a:ext uri="{FF2B5EF4-FFF2-40B4-BE49-F238E27FC236}">
                <a16:creationId xmlns:a16="http://schemas.microsoft.com/office/drawing/2014/main" id="{19ED47DE-9C84-6DFB-3DA6-CB419E9392DF}"/>
              </a:ext>
            </a:extLst>
          </p:cNvPr>
          <p:cNvPicPr>
            <a:picLocks noChangeAspect="1"/>
          </p:cNvPicPr>
          <p:nvPr/>
        </p:nvPicPr>
        <p:blipFill>
          <a:blip r:embed="rId2"/>
          <a:stretch>
            <a:fillRect/>
          </a:stretch>
        </p:blipFill>
        <p:spPr>
          <a:xfrm>
            <a:off x="10699918" y="365125"/>
            <a:ext cx="755970" cy="798645"/>
          </a:xfrm>
          <a:prstGeom prst="rect">
            <a:avLst/>
          </a:prstGeom>
        </p:spPr>
      </p:pic>
      <p:sp>
        <p:nvSpPr>
          <p:cNvPr id="5" name="Content Placeholder 4">
            <a:extLst>
              <a:ext uri="{FF2B5EF4-FFF2-40B4-BE49-F238E27FC236}">
                <a16:creationId xmlns:a16="http://schemas.microsoft.com/office/drawing/2014/main" id="{E29A1BD0-4D51-D3C0-63C2-E0B77CAE1F18}"/>
              </a:ext>
            </a:extLst>
          </p:cNvPr>
          <p:cNvSpPr>
            <a:spLocks noGrp="1"/>
          </p:cNvSpPr>
          <p:nvPr>
            <p:ph idx="1"/>
          </p:nvPr>
        </p:nvSpPr>
        <p:spPr/>
        <p:txBody>
          <a:bodyPr>
            <a:normAutofit/>
          </a:bodyPr>
          <a:lstStyle/>
          <a:p>
            <a:r>
              <a:rPr lang="en-GB" sz="2400" dirty="0">
                <a:latin typeface="Arial Rounded MT Bold" panose="020F0704030504030204" pitchFamily="34" charset="0"/>
              </a:rPr>
              <a:t>Whilst your child is learning their Set 1 sounds,  we recommend you only read their ‘Reading for Pleasure’ library books. This is a book that they are interested in and have chosen to enjoy with you. They can look at the pictures and spot letters or sounds that they know to build confidence but most importantly they should hear you read the book with expression in order to absorb the rich language and vocabulary within in and learn to love story time.</a:t>
            </a:r>
          </a:p>
          <a:p>
            <a:endParaRPr lang="en-GB" dirty="0"/>
          </a:p>
        </p:txBody>
      </p:sp>
      <p:pic>
        <p:nvPicPr>
          <p:cNvPr id="8" name="Picture 7">
            <a:extLst>
              <a:ext uri="{FF2B5EF4-FFF2-40B4-BE49-F238E27FC236}">
                <a16:creationId xmlns:a16="http://schemas.microsoft.com/office/drawing/2014/main" id="{C87498B6-E554-41AD-D1E8-75BD0E151231}"/>
              </a:ext>
            </a:extLst>
          </p:cNvPr>
          <p:cNvPicPr>
            <a:picLocks noChangeAspect="1"/>
          </p:cNvPicPr>
          <p:nvPr/>
        </p:nvPicPr>
        <p:blipFill>
          <a:blip r:embed="rId3"/>
          <a:stretch>
            <a:fillRect/>
          </a:stretch>
        </p:blipFill>
        <p:spPr>
          <a:xfrm>
            <a:off x="1530795" y="4856057"/>
            <a:ext cx="1426013" cy="1755683"/>
          </a:xfrm>
          <a:prstGeom prst="rect">
            <a:avLst/>
          </a:prstGeom>
        </p:spPr>
      </p:pic>
      <p:pic>
        <p:nvPicPr>
          <p:cNvPr id="10" name="Picture 9">
            <a:extLst>
              <a:ext uri="{FF2B5EF4-FFF2-40B4-BE49-F238E27FC236}">
                <a16:creationId xmlns:a16="http://schemas.microsoft.com/office/drawing/2014/main" id="{14568C3E-688C-EB53-9402-1D02B2F36E0B}"/>
              </a:ext>
            </a:extLst>
          </p:cNvPr>
          <p:cNvPicPr>
            <a:picLocks noChangeAspect="1"/>
          </p:cNvPicPr>
          <p:nvPr/>
        </p:nvPicPr>
        <p:blipFill>
          <a:blip r:embed="rId4"/>
          <a:stretch>
            <a:fillRect/>
          </a:stretch>
        </p:blipFill>
        <p:spPr>
          <a:xfrm>
            <a:off x="3903137" y="4782676"/>
            <a:ext cx="1725126" cy="1739462"/>
          </a:xfrm>
          <a:prstGeom prst="rect">
            <a:avLst/>
          </a:prstGeom>
        </p:spPr>
      </p:pic>
      <p:pic>
        <p:nvPicPr>
          <p:cNvPr id="12" name="Picture 11">
            <a:extLst>
              <a:ext uri="{FF2B5EF4-FFF2-40B4-BE49-F238E27FC236}">
                <a16:creationId xmlns:a16="http://schemas.microsoft.com/office/drawing/2014/main" id="{F17CD417-F4D3-3BC1-9E49-E20F402F2461}"/>
              </a:ext>
            </a:extLst>
          </p:cNvPr>
          <p:cNvPicPr>
            <a:picLocks noChangeAspect="1"/>
          </p:cNvPicPr>
          <p:nvPr/>
        </p:nvPicPr>
        <p:blipFill>
          <a:blip r:embed="rId5"/>
          <a:stretch>
            <a:fillRect/>
          </a:stretch>
        </p:blipFill>
        <p:spPr>
          <a:xfrm>
            <a:off x="6563738" y="4724150"/>
            <a:ext cx="1753532" cy="1797988"/>
          </a:xfrm>
          <a:prstGeom prst="rect">
            <a:avLst/>
          </a:prstGeom>
        </p:spPr>
      </p:pic>
      <p:pic>
        <p:nvPicPr>
          <p:cNvPr id="14" name="Picture 13">
            <a:extLst>
              <a:ext uri="{FF2B5EF4-FFF2-40B4-BE49-F238E27FC236}">
                <a16:creationId xmlns:a16="http://schemas.microsoft.com/office/drawing/2014/main" id="{B0340840-62D9-E4DA-2AC3-90E35D78BEF5}"/>
              </a:ext>
            </a:extLst>
          </p:cNvPr>
          <p:cNvPicPr>
            <a:picLocks noChangeAspect="1"/>
          </p:cNvPicPr>
          <p:nvPr/>
        </p:nvPicPr>
        <p:blipFill>
          <a:blip r:embed="rId6"/>
          <a:stretch>
            <a:fillRect/>
          </a:stretch>
        </p:blipFill>
        <p:spPr>
          <a:xfrm>
            <a:off x="9165628" y="4600180"/>
            <a:ext cx="1918693" cy="1892695"/>
          </a:xfrm>
          <a:prstGeom prst="rect">
            <a:avLst/>
          </a:prstGeom>
        </p:spPr>
      </p:pic>
    </p:spTree>
    <p:extLst>
      <p:ext uri="{BB962C8B-B14F-4D97-AF65-F5344CB8AC3E}">
        <p14:creationId xmlns:p14="http://schemas.microsoft.com/office/powerpoint/2010/main" val="42257484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5F14B-D2A7-8BBB-6D6A-C96A675823FD}"/>
              </a:ext>
            </a:extLst>
          </p:cNvPr>
          <p:cNvSpPr>
            <a:spLocks noGrp="1"/>
          </p:cNvSpPr>
          <p:nvPr>
            <p:ph type="title"/>
          </p:nvPr>
        </p:nvSpPr>
        <p:spPr/>
        <p:txBody>
          <a:bodyPr/>
          <a:lstStyle/>
          <a:p>
            <a:pPr algn="ctr"/>
            <a:r>
              <a:rPr lang="en-GB" dirty="0">
                <a:latin typeface="Arial Rounded MT Bold" panose="020F0704030504030204" pitchFamily="34" charset="0"/>
              </a:rPr>
              <a:t>Helping at home</a:t>
            </a:r>
          </a:p>
        </p:txBody>
      </p:sp>
      <p:sp>
        <p:nvSpPr>
          <p:cNvPr id="3" name="Content Placeholder 2">
            <a:extLst>
              <a:ext uri="{FF2B5EF4-FFF2-40B4-BE49-F238E27FC236}">
                <a16:creationId xmlns:a16="http://schemas.microsoft.com/office/drawing/2014/main" id="{6F0AD65A-964D-8563-145E-0570C0C6B221}"/>
              </a:ext>
            </a:extLst>
          </p:cNvPr>
          <p:cNvSpPr>
            <a:spLocks noGrp="1"/>
          </p:cNvSpPr>
          <p:nvPr>
            <p:ph idx="1"/>
          </p:nvPr>
        </p:nvSpPr>
        <p:spPr>
          <a:xfrm>
            <a:off x="827803" y="2506662"/>
            <a:ext cx="10515600" cy="4351338"/>
          </a:xfrm>
        </p:spPr>
        <p:txBody>
          <a:bodyPr>
            <a:normAutofit/>
          </a:bodyPr>
          <a:lstStyle/>
          <a:p>
            <a:r>
              <a:rPr lang="en-GB" dirty="0">
                <a:latin typeface="Arial Rounded MT Bold" panose="020F0704030504030204" pitchFamily="34" charset="0"/>
              </a:rPr>
              <a:t>Don’t forget that even if your child can read RWI books it is still important for them to regularly hear you read in order to learn expression. This will remove some of the pressure on them and also helps to improve their vocabulary levels as the books they listen to can be for any age. They will still be bringing home a library book of their choice so make sure to include this in the weekly routine if you can. </a:t>
            </a:r>
          </a:p>
          <a:p>
            <a:r>
              <a:rPr lang="en-GB" dirty="0">
                <a:latin typeface="Arial Rounded MT Bold" panose="020F0704030504030204" pitchFamily="34" charset="0"/>
              </a:rPr>
              <a:t>Audio books are also helpful and can be a good technique for settling and relaxing children before bed or as part of longer car journeys.</a:t>
            </a:r>
          </a:p>
        </p:txBody>
      </p:sp>
      <p:pic>
        <p:nvPicPr>
          <p:cNvPr id="4" name="Picture 3">
            <a:extLst>
              <a:ext uri="{FF2B5EF4-FFF2-40B4-BE49-F238E27FC236}">
                <a16:creationId xmlns:a16="http://schemas.microsoft.com/office/drawing/2014/main" id="{50B44E94-3B3C-490D-55D5-5555C5C00EA3}"/>
              </a:ext>
            </a:extLst>
          </p:cNvPr>
          <p:cNvPicPr>
            <a:picLocks noChangeAspect="1"/>
          </p:cNvPicPr>
          <p:nvPr/>
        </p:nvPicPr>
        <p:blipFill>
          <a:blip r:embed="rId2"/>
          <a:stretch>
            <a:fillRect/>
          </a:stretch>
        </p:blipFill>
        <p:spPr>
          <a:xfrm>
            <a:off x="10770443" y="520775"/>
            <a:ext cx="762066" cy="798645"/>
          </a:xfrm>
          <a:prstGeom prst="rect">
            <a:avLst/>
          </a:prstGeom>
        </p:spPr>
      </p:pic>
      <p:pic>
        <p:nvPicPr>
          <p:cNvPr id="6" name="Picture 5">
            <a:extLst>
              <a:ext uri="{FF2B5EF4-FFF2-40B4-BE49-F238E27FC236}">
                <a16:creationId xmlns:a16="http://schemas.microsoft.com/office/drawing/2014/main" id="{C213A699-0DBA-0FCB-EB6A-97D6E649F07A}"/>
              </a:ext>
            </a:extLst>
          </p:cNvPr>
          <p:cNvPicPr>
            <a:picLocks noChangeAspect="1"/>
          </p:cNvPicPr>
          <p:nvPr/>
        </p:nvPicPr>
        <p:blipFill>
          <a:blip r:embed="rId3"/>
          <a:stretch>
            <a:fillRect/>
          </a:stretch>
        </p:blipFill>
        <p:spPr>
          <a:xfrm>
            <a:off x="102362" y="167593"/>
            <a:ext cx="3677394" cy="2303654"/>
          </a:xfrm>
          <a:prstGeom prst="rect">
            <a:avLst/>
          </a:prstGeom>
        </p:spPr>
      </p:pic>
    </p:spTree>
    <p:extLst>
      <p:ext uri="{BB962C8B-B14F-4D97-AF65-F5344CB8AC3E}">
        <p14:creationId xmlns:p14="http://schemas.microsoft.com/office/powerpoint/2010/main" val="11944378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8CE1C-EECB-23E2-BE91-3583B9621E6C}"/>
              </a:ext>
            </a:extLst>
          </p:cNvPr>
          <p:cNvSpPr>
            <a:spLocks noGrp="1"/>
          </p:cNvSpPr>
          <p:nvPr>
            <p:ph type="title"/>
          </p:nvPr>
        </p:nvSpPr>
        <p:spPr/>
        <p:txBody>
          <a:bodyPr/>
          <a:lstStyle/>
          <a:p>
            <a:pPr algn="ctr"/>
            <a:r>
              <a:rPr lang="en-GB" dirty="0">
                <a:latin typeface="Arial Rounded MT Bold" panose="020F0704030504030204" pitchFamily="34" charset="0"/>
              </a:rPr>
              <a:t>How can I support at home?</a:t>
            </a:r>
          </a:p>
        </p:txBody>
      </p:sp>
      <p:sp>
        <p:nvSpPr>
          <p:cNvPr id="3" name="Content Placeholder 2">
            <a:extLst>
              <a:ext uri="{FF2B5EF4-FFF2-40B4-BE49-F238E27FC236}">
                <a16:creationId xmlns:a16="http://schemas.microsoft.com/office/drawing/2014/main" id="{7595F2A3-CC81-D9AA-98F3-AC707B6B4B18}"/>
              </a:ext>
            </a:extLst>
          </p:cNvPr>
          <p:cNvSpPr>
            <a:spLocks noGrp="1"/>
          </p:cNvSpPr>
          <p:nvPr>
            <p:ph idx="1"/>
          </p:nvPr>
        </p:nvSpPr>
        <p:spPr/>
        <p:txBody>
          <a:bodyPr>
            <a:normAutofit fontScale="92500" lnSpcReduction="10000"/>
          </a:bodyPr>
          <a:lstStyle/>
          <a:p>
            <a:r>
              <a:rPr lang="en-GB" dirty="0">
                <a:latin typeface="Arial Rounded MT Bold" panose="020F0704030504030204" pitchFamily="34" charset="0"/>
              </a:rPr>
              <a:t>Watch the phonics links sent home via Ping on reading, writing and blending.</a:t>
            </a:r>
          </a:p>
          <a:p>
            <a:r>
              <a:rPr lang="en-GB" dirty="0">
                <a:latin typeface="Arial Rounded MT Bold" panose="020F0704030504030204" pitchFamily="34" charset="0"/>
              </a:rPr>
              <a:t>Help your child to practise forming the letters correctly using the ditty to support. Handwriting sheets sent home daily once the letter sound has been taught.</a:t>
            </a:r>
          </a:p>
          <a:p>
            <a:r>
              <a:rPr lang="en-GB" dirty="0">
                <a:latin typeface="Arial Rounded MT Bold" panose="020F0704030504030204" pitchFamily="34" charset="0"/>
              </a:rPr>
              <a:t>If your child is uncomfortable to write with a pencil DO NOT FORCE THEM. There are many ways to build up their fine motor skills:</a:t>
            </a:r>
          </a:p>
          <a:p>
            <a:r>
              <a:rPr lang="en-GB" dirty="0">
                <a:latin typeface="Arial Rounded MT Bold" panose="020F0704030504030204" pitchFamily="34" charset="0"/>
              </a:rPr>
              <a:t>Large brushes and water- paint on the pavement/chalkboard</a:t>
            </a:r>
          </a:p>
          <a:p>
            <a:r>
              <a:rPr lang="en-GB" dirty="0">
                <a:latin typeface="Arial Rounded MT Bold" panose="020F0704030504030204" pitchFamily="34" charset="0"/>
              </a:rPr>
              <a:t>Form letters in shaving foam/ rice/ glitter trays/sand</a:t>
            </a:r>
          </a:p>
          <a:p>
            <a:r>
              <a:rPr lang="en-GB" dirty="0">
                <a:latin typeface="Arial Rounded MT Bold" panose="020F0704030504030204" pitchFamily="34" charset="0"/>
              </a:rPr>
              <a:t>Write in the air/ on each others backs.</a:t>
            </a:r>
          </a:p>
          <a:p>
            <a:endParaRPr lang="en-GB" dirty="0"/>
          </a:p>
        </p:txBody>
      </p:sp>
      <p:pic>
        <p:nvPicPr>
          <p:cNvPr id="4" name="Picture 3">
            <a:extLst>
              <a:ext uri="{FF2B5EF4-FFF2-40B4-BE49-F238E27FC236}">
                <a16:creationId xmlns:a16="http://schemas.microsoft.com/office/drawing/2014/main" id="{860327B5-1914-A81F-43C9-37658BF81AEF}"/>
              </a:ext>
            </a:extLst>
          </p:cNvPr>
          <p:cNvPicPr>
            <a:picLocks noChangeAspect="1"/>
          </p:cNvPicPr>
          <p:nvPr/>
        </p:nvPicPr>
        <p:blipFill>
          <a:blip r:embed="rId2"/>
          <a:stretch>
            <a:fillRect/>
          </a:stretch>
        </p:blipFill>
        <p:spPr>
          <a:xfrm>
            <a:off x="10759932" y="560189"/>
            <a:ext cx="762066" cy="798645"/>
          </a:xfrm>
          <a:prstGeom prst="rect">
            <a:avLst/>
          </a:prstGeom>
        </p:spPr>
      </p:pic>
    </p:spTree>
    <p:extLst>
      <p:ext uri="{BB962C8B-B14F-4D97-AF65-F5344CB8AC3E}">
        <p14:creationId xmlns:p14="http://schemas.microsoft.com/office/powerpoint/2010/main" val="3772224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13D6045-D1E8-899B-C55F-597CF2EE0A73}"/>
              </a:ext>
            </a:extLst>
          </p:cNvPr>
          <p:cNvPicPr>
            <a:picLocks noChangeAspect="1"/>
          </p:cNvPicPr>
          <p:nvPr/>
        </p:nvPicPr>
        <p:blipFill>
          <a:blip r:embed="rId2"/>
          <a:stretch>
            <a:fillRect/>
          </a:stretch>
        </p:blipFill>
        <p:spPr>
          <a:xfrm>
            <a:off x="10591734" y="365125"/>
            <a:ext cx="762066" cy="798645"/>
          </a:xfrm>
          <a:prstGeom prst="rect">
            <a:avLst/>
          </a:prstGeom>
        </p:spPr>
      </p:pic>
      <p:sp>
        <p:nvSpPr>
          <p:cNvPr id="2" name="Title 1">
            <a:extLst>
              <a:ext uri="{FF2B5EF4-FFF2-40B4-BE49-F238E27FC236}">
                <a16:creationId xmlns:a16="http://schemas.microsoft.com/office/drawing/2014/main" id="{6A1F52A6-EE75-6AB1-E810-E37A60151EDC}"/>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388C2237-E2A8-8DFE-0E26-F1D9A4E9E35F}"/>
              </a:ext>
            </a:extLst>
          </p:cNvPr>
          <p:cNvSpPr>
            <a:spLocks noGrp="1"/>
          </p:cNvSpPr>
          <p:nvPr>
            <p:ph idx="1"/>
          </p:nvPr>
        </p:nvSpPr>
        <p:spPr/>
        <p:txBody>
          <a:bodyPr>
            <a:normAutofit/>
          </a:bodyPr>
          <a:lstStyle/>
          <a:p>
            <a:r>
              <a:rPr lang="en-GB" sz="4800" dirty="0">
                <a:latin typeface="Arial Rounded MT Bold" panose="020F0704030504030204" pitchFamily="34" charset="0"/>
              </a:rPr>
              <a:t>The main resource you can provide your child with are time, patience and praise, and together we will make sure they are confident readers</a:t>
            </a:r>
          </a:p>
        </p:txBody>
      </p:sp>
      <p:sp>
        <p:nvSpPr>
          <p:cNvPr id="6" name="TextBox 5">
            <a:extLst>
              <a:ext uri="{FF2B5EF4-FFF2-40B4-BE49-F238E27FC236}">
                <a16:creationId xmlns:a16="http://schemas.microsoft.com/office/drawing/2014/main" id="{4212F458-D066-EC04-9BE6-54BD8743CEAE}"/>
              </a:ext>
            </a:extLst>
          </p:cNvPr>
          <p:cNvSpPr txBox="1"/>
          <p:nvPr/>
        </p:nvSpPr>
        <p:spPr>
          <a:xfrm>
            <a:off x="2667675" y="5608901"/>
            <a:ext cx="6096000" cy="646331"/>
          </a:xfrm>
          <a:prstGeom prst="rect">
            <a:avLst/>
          </a:prstGeom>
          <a:noFill/>
        </p:spPr>
        <p:txBody>
          <a:bodyPr wrap="square">
            <a:spAutoFit/>
          </a:bodyPr>
          <a:lstStyle/>
          <a:p>
            <a:r>
              <a:rPr lang="en-GB" dirty="0"/>
              <a:t>https://home.oxfordowl.co.uk/reading/reading-schemes-oxford-levels/read-write-inc-phonics-guide/</a:t>
            </a:r>
          </a:p>
        </p:txBody>
      </p:sp>
    </p:spTree>
    <p:extLst>
      <p:ext uri="{BB962C8B-B14F-4D97-AF65-F5344CB8AC3E}">
        <p14:creationId xmlns:p14="http://schemas.microsoft.com/office/powerpoint/2010/main" val="19384279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Picture 8">
            <a:extLst>
              <a:ext uri="{FF2B5EF4-FFF2-40B4-BE49-F238E27FC236}">
                <a16:creationId xmlns:a16="http://schemas.microsoft.com/office/drawing/2014/main" id="{0548CF81-2A34-37A6-3A79-D94B2F354000}"/>
              </a:ext>
            </a:extLst>
          </p:cNvPr>
          <p:cNvPicPr>
            <a:picLocks noChangeAspect="1"/>
          </p:cNvPicPr>
          <p:nvPr/>
        </p:nvPicPr>
        <p:blipFill rotWithShape="1">
          <a:blip r:embed="rId2"/>
          <a:srcRect t="115" b="9176"/>
          <a:stretch/>
        </p:blipFill>
        <p:spPr>
          <a:xfrm>
            <a:off x="20" y="1282"/>
            <a:ext cx="12191980" cy="6856718"/>
          </a:xfrm>
          <a:prstGeom prst="rect">
            <a:avLst/>
          </a:prstGeom>
        </p:spPr>
      </p:pic>
      <p:pic>
        <p:nvPicPr>
          <p:cNvPr id="5" name="Content Placeholder 4">
            <a:extLst>
              <a:ext uri="{FF2B5EF4-FFF2-40B4-BE49-F238E27FC236}">
                <a16:creationId xmlns:a16="http://schemas.microsoft.com/office/drawing/2014/main" id="{332422D2-AE7A-8242-16D9-21C3F7CDC4E7}"/>
              </a:ext>
            </a:extLst>
          </p:cNvPr>
          <p:cNvPicPr>
            <a:picLocks noGrp="1" noChangeAspect="1"/>
          </p:cNvPicPr>
          <p:nvPr>
            <p:ph idx="1"/>
          </p:nvPr>
        </p:nvPicPr>
        <p:blipFill>
          <a:blip r:embed="rId3"/>
          <a:stretch>
            <a:fillRect/>
          </a:stretch>
        </p:blipFill>
        <p:spPr>
          <a:xfrm>
            <a:off x="10591734" y="365125"/>
            <a:ext cx="762066" cy="798645"/>
          </a:xfrm>
          <a:prstGeom prst="rect">
            <a:avLst/>
          </a:prstGeom>
        </p:spPr>
      </p:pic>
    </p:spTree>
    <p:extLst>
      <p:ext uri="{BB962C8B-B14F-4D97-AF65-F5344CB8AC3E}">
        <p14:creationId xmlns:p14="http://schemas.microsoft.com/office/powerpoint/2010/main" val="11457129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5F0EC6-4A87-78C3-09AE-5BB3BAF44111}"/>
              </a:ext>
            </a:extLst>
          </p:cNvPr>
          <p:cNvPicPr>
            <a:picLocks noChangeAspect="1"/>
          </p:cNvPicPr>
          <p:nvPr/>
        </p:nvPicPr>
        <p:blipFill>
          <a:blip r:embed="rId2"/>
          <a:stretch>
            <a:fillRect/>
          </a:stretch>
        </p:blipFill>
        <p:spPr>
          <a:xfrm>
            <a:off x="10585637" y="365125"/>
            <a:ext cx="768163" cy="798645"/>
          </a:xfrm>
          <a:prstGeom prst="rect">
            <a:avLst/>
          </a:prstGeom>
        </p:spPr>
      </p:pic>
      <p:sp>
        <p:nvSpPr>
          <p:cNvPr id="2" name="Title 1">
            <a:extLst>
              <a:ext uri="{FF2B5EF4-FFF2-40B4-BE49-F238E27FC236}">
                <a16:creationId xmlns:a16="http://schemas.microsoft.com/office/drawing/2014/main" id="{45EA4909-0194-E7E9-1A0B-5C1B0A52D530}"/>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FF23DEE1-7FF0-1413-47DE-ADBACCB47185}"/>
              </a:ext>
            </a:extLst>
          </p:cNvPr>
          <p:cNvSpPr>
            <a:spLocks noGrp="1"/>
          </p:cNvSpPr>
          <p:nvPr>
            <p:ph idx="1"/>
          </p:nvPr>
        </p:nvSpPr>
        <p:spPr/>
        <p:txBody>
          <a:bodyPr/>
          <a:lstStyle/>
          <a:p>
            <a:endParaRPr lang="en-GB" dirty="0"/>
          </a:p>
        </p:txBody>
      </p:sp>
      <p:pic>
        <p:nvPicPr>
          <p:cNvPr id="6" name="Picture 5">
            <a:extLst>
              <a:ext uri="{FF2B5EF4-FFF2-40B4-BE49-F238E27FC236}">
                <a16:creationId xmlns:a16="http://schemas.microsoft.com/office/drawing/2014/main" id="{96185B04-52B6-C107-8FBA-0B1D5F9FD233}"/>
              </a:ext>
            </a:extLst>
          </p:cNvPr>
          <p:cNvPicPr>
            <a:picLocks noChangeAspect="1"/>
          </p:cNvPicPr>
          <p:nvPr/>
        </p:nvPicPr>
        <p:blipFill>
          <a:blip r:embed="rId3"/>
          <a:stretch>
            <a:fillRect/>
          </a:stretch>
        </p:blipFill>
        <p:spPr>
          <a:xfrm>
            <a:off x="399393" y="365126"/>
            <a:ext cx="10026869" cy="6320052"/>
          </a:xfrm>
          <a:prstGeom prst="rect">
            <a:avLst/>
          </a:prstGeom>
        </p:spPr>
      </p:pic>
    </p:spTree>
    <p:extLst>
      <p:ext uri="{BB962C8B-B14F-4D97-AF65-F5344CB8AC3E}">
        <p14:creationId xmlns:p14="http://schemas.microsoft.com/office/powerpoint/2010/main" val="36723807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CA62F-CF6D-2D7F-3181-6FA493BAC770}"/>
              </a:ext>
            </a:extLst>
          </p:cNvPr>
          <p:cNvSpPr>
            <a:spLocks noGrp="1"/>
          </p:cNvSpPr>
          <p:nvPr>
            <p:ph type="title"/>
          </p:nvPr>
        </p:nvSpPr>
        <p:spPr/>
        <p:txBody>
          <a:bodyPr/>
          <a:lstStyle/>
          <a:p>
            <a:endParaRPr lang="en-GB" dirty="0"/>
          </a:p>
        </p:txBody>
      </p:sp>
      <p:pic>
        <p:nvPicPr>
          <p:cNvPr id="5" name="Content Placeholder 4">
            <a:extLst>
              <a:ext uri="{FF2B5EF4-FFF2-40B4-BE49-F238E27FC236}">
                <a16:creationId xmlns:a16="http://schemas.microsoft.com/office/drawing/2014/main" id="{FE3A5FCC-CDF8-A7E8-B919-0A0A0A1D9CC9}"/>
              </a:ext>
            </a:extLst>
          </p:cNvPr>
          <p:cNvPicPr>
            <a:picLocks noGrp="1" noChangeAspect="1"/>
          </p:cNvPicPr>
          <p:nvPr>
            <p:ph idx="1"/>
          </p:nvPr>
        </p:nvPicPr>
        <p:blipFill>
          <a:blip r:embed="rId2"/>
          <a:stretch>
            <a:fillRect/>
          </a:stretch>
        </p:blipFill>
        <p:spPr>
          <a:xfrm>
            <a:off x="10591734" y="365125"/>
            <a:ext cx="762066" cy="798645"/>
          </a:xfrm>
          <a:prstGeom prst="rect">
            <a:avLst/>
          </a:prstGeom>
        </p:spPr>
      </p:pic>
      <p:pic>
        <p:nvPicPr>
          <p:cNvPr id="7" name="Picture 6">
            <a:extLst>
              <a:ext uri="{FF2B5EF4-FFF2-40B4-BE49-F238E27FC236}">
                <a16:creationId xmlns:a16="http://schemas.microsoft.com/office/drawing/2014/main" id="{63E5055B-D370-D8F9-7A37-B9F8DEAC2E7F}"/>
              </a:ext>
            </a:extLst>
          </p:cNvPr>
          <p:cNvPicPr>
            <a:picLocks noChangeAspect="1"/>
          </p:cNvPicPr>
          <p:nvPr/>
        </p:nvPicPr>
        <p:blipFill>
          <a:blip r:embed="rId3"/>
          <a:stretch>
            <a:fillRect/>
          </a:stretch>
        </p:blipFill>
        <p:spPr>
          <a:xfrm>
            <a:off x="2459421" y="131002"/>
            <a:ext cx="6678251" cy="6726998"/>
          </a:xfrm>
          <a:prstGeom prst="rect">
            <a:avLst/>
          </a:prstGeom>
        </p:spPr>
      </p:pic>
    </p:spTree>
    <p:extLst>
      <p:ext uri="{BB962C8B-B14F-4D97-AF65-F5344CB8AC3E}">
        <p14:creationId xmlns:p14="http://schemas.microsoft.com/office/powerpoint/2010/main" val="4252358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728903-8C33-66A9-782B-611CE9B26848}"/>
              </a:ext>
            </a:extLst>
          </p:cNvPr>
          <p:cNvPicPr>
            <a:picLocks noChangeAspect="1"/>
          </p:cNvPicPr>
          <p:nvPr/>
        </p:nvPicPr>
        <p:blipFill>
          <a:blip r:embed="rId2"/>
          <a:stretch>
            <a:fillRect/>
          </a:stretch>
        </p:blipFill>
        <p:spPr>
          <a:xfrm>
            <a:off x="5718015" y="3032725"/>
            <a:ext cx="755970" cy="792549"/>
          </a:xfrm>
          <a:prstGeom prst="rect">
            <a:avLst/>
          </a:prstGeom>
        </p:spPr>
      </p:pic>
      <p:pic>
        <p:nvPicPr>
          <p:cNvPr id="5" name="Picture 4">
            <a:extLst>
              <a:ext uri="{FF2B5EF4-FFF2-40B4-BE49-F238E27FC236}">
                <a16:creationId xmlns:a16="http://schemas.microsoft.com/office/drawing/2014/main" id="{A58094CB-3B36-504A-AAA8-8CE437B305BA}"/>
              </a:ext>
            </a:extLst>
          </p:cNvPr>
          <p:cNvPicPr>
            <a:picLocks noChangeAspect="1"/>
          </p:cNvPicPr>
          <p:nvPr/>
        </p:nvPicPr>
        <p:blipFill>
          <a:blip r:embed="rId2"/>
          <a:stretch>
            <a:fillRect/>
          </a:stretch>
        </p:blipFill>
        <p:spPr>
          <a:xfrm>
            <a:off x="5718015" y="3032725"/>
            <a:ext cx="755970" cy="792549"/>
          </a:xfrm>
          <a:prstGeom prst="rect">
            <a:avLst/>
          </a:prstGeom>
        </p:spPr>
      </p:pic>
      <p:pic>
        <p:nvPicPr>
          <p:cNvPr id="6" name="Picture 5">
            <a:extLst>
              <a:ext uri="{FF2B5EF4-FFF2-40B4-BE49-F238E27FC236}">
                <a16:creationId xmlns:a16="http://schemas.microsoft.com/office/drawing/2014/main" id="{A229A91E-64FB-18B8-FCC2-AC3A1FC07FB7}"/>
              </a:ext>
            </a:extLst>
          </p:cNvPr>
          <p:cNvPicPr>
            <a:picLocks noChangeAspect="1"/>
          </p:cNvPicPr>
          <p:nvPr/>
        </p:nvPicPr>
        <p:blipFill>
          <a:blip r:embed="rId2"/>
          <a:stretch>
            <a:fillRect/>
          </a:stretch>
        </p:blipFill>
        <p:spPr>
          <a:xfrm>
            <a:off x="10597830" y="391891"/>
            <a:ext cx="755970" cy="792549"/>
          </a:xfrm>
          <a:prstGeom prst="rect">
            <a:avLst/>
          </a:prstGeom>
        </p:spPr>
      </p:pic>
      <p:sp>
        <p:nvSpPr>
          <p:cNvPr id="2" name="Title 1">
            <a:extLst>
              <a:ext uri="{FF2B5EF4-FFF2-40B4-BE49-F238E27FC236}">
                <a16:creationId xmlns:a16="http://schemas.microsoft.com/office/drawing/2014/main" id="{F0ACBB46-386E-FF61-1B9C-BB2857C176C0}"/>
              </a:ext>
            </a:extLst>
          </p:cNvPr>
          <p:cNvSpPr>
            <a:spLocks noGrp="1"/>
          </p:cNvSpPr>
          <p:nvPr>
            <p:ph type="title"/>
          </p:nvPr>
        </p:nvSpPr>
        <p:spPr/>
        <p:txBody>
          <a:bodyPr/>
          <a:lstStyle/>
          <a:p>
            <a:endParaRPr lang="en-GB" dirty="0"/>
          </a:p>
        </p:txBody>
      </p:sp>
      <p:sp>
        <p:nvSpPr>
          <p:cNvPr id="10" name="Content Placeholder 9">
            <a:extLst>
              <a:ext uri="{FF2B5EF4-FFF2-40B4-BE49-F238E27FC236}">
                <a16:creationId xmlns:a16="http://schemas.microsoft.com/office/drawing/2014/main" id="{56EB9673-AF8C-6964-A8D0-EF2E32535B3E}"/>
              </a:ext>
            </a:extLst>
          </p:cNvPr>
          <p:cNvSpPr>
            <a:spLocks noGrp="1"/>
          </p:cNvSpPr>
          <p:nvPr>
            <p:ph idx="1"/>
          </p:nvPr>
        </p:nvSpPr>
        <p:spPr>
          <a:xfrm>
            <a:off x="838200" y="1253331"/>
            <a:ext cx="10515600" cy="4351338"/>
          </a:xfrm>
        </p:spPr>
        <p:txBody>
          <a:bodyPr/>
          <a:lstStyle/>
          <a:p>
            <a:endParaRPr lang="en-GB" dirty="0"/>
          </a:p>
        </p:txBody>
      </p:sp>
      <p:sp>
        <p:nvSpPr>
          <p:cNvPr id="11" name="Speech Bubble: Oval 10">
            <a:extLst>
              <a:ext uri="{FF2B5EF4-FFF2-40B4-BE49-F238E27FC236}">
                <a16:creationId xmlns:a16="http://schemas.microsoft.com/office/drawing/2014/main" id="{3744FF00-43D7-49F0-1A91-872BEF17634D}"/>
              </a:ext>
            </a:extLst>
          </p:cNvPr>
          <p:cNvSpPr/>
          <p:nvPr/>
        </p:nvSpPr>
        <p:spPr>
          <a:xfrm>
            <a:off x="1456567" y="636548"/>
            <a:ext cx="9253474" cy="5228223"/>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dirty="0">
                <a:latin typeface="Arial Rounded MT Bold" panose="020F0704030504030204" pitchFamily="34" charset="0"/>
              </a:rPr>
              <a:t>What are we doing at Our Lady of Lourdes?</a:t>
            </a:r>
          </a:p>
        </p:txBody>
      </p:sp>
    </p:spTree>
    <p:extLst>
      <p:ext uri="{BB962C8B-B14F-4D97-AF65-F5344CB8AC3E}">
        <p14:creationId xmlns:p14="http://schemas.microsoft.com/office/powerpoint/2010/main" val="1272080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553C-5AC4-0B7E-DCDD-7D11A23598E3}"/>
              </a:ext>
            </a:extLst>
          </p:cNvPr>
          <p:cNvSpPr>
            <a:spLocks noGrp="1"/>
          </p:cNvSpPr>
          <p:nvPr>
            <p:ph type="title"/>
          </p:nvPr>
        </p:nvSpPr>
        <p:spPr/>
        <p:txBody>
          <a:bodyPr/>
          <a:lstStyle/>
          <a:p>
            <a:pPr algn="ctr"/>
            <a:r>
              <a:rPr lang="en-GB" dirty="0">
                <a:latin typeface="Arial Rounded MT Bold" panose="020F0704030504030204" pitchFamily="34" charset="0"/>
              </a:rPr>
              <a:t>What is Read Write Inc. Phonics?</a:t>
            </a:r>
          </a:p>
        </p:txBody>
      </p:sp>
      <p:sp>
        <p:nvSpPr>
          <p:cNvPr id="3" name="Content Placeholder 2">
            <a:extLst>
              <a:ext uri="{FF2B5EF4-FFF2-40B4-BE49-F238E27FC236}">
                <a16:creationId xmlns:a16="http://schemas.microsoft.com/office/drawing/2014/main" id="{5E600502-0F9B-59B1-0CF9-13F32342A35A}"/>
              </a:ext>
            </a:extLst>
          </p:cNvPr>
          <p:cNvSpPr>
            <a:spLocks noGrp="1"/>
          </p:cNvSpPr>
          <p:nvPr>
            <p:ph idx="1"/>
          </p:nvPr>
        </p:nvSpPr>
        <p:spPr/>
        <p:txBody>
          <a:bodyPr>
            <a:normAutofit/>
          </a:bodyPr>
          <a:lstStyle/>
          <a:p>
            <a:r>
              <a:rPr lang="en-GB" sz="3200" dirty="0">
                <a:latin typeface="Arial Rounded MT Bold" panose="020F0704030504030204" pitchFamily="34" charset="0"/>
              </a:rPr>
              <a:t>Read Write Inc. is a government backed phonics scheme designed by Ruth Miskin, which through systematic teaching and consistent routines, enables children to achieve high levels of reading success. </a:t>
            </a:r>
          </a:p>
          <a:p>
            <a:r>
              <a:rPr lang="en-GB" sz="3200" dirty="0">
                <a:latin typeface="Arial Rounded MT Bold" panose="020F0704030504030204" pitchFamily="34" charset="0"/>
              </a:rPr>
              <a:t>At Our Lady of Lourdes Catholic  Primary School, we believe that reading is the key to all learning, and we are fully committed to making sure that every child is a reader by the end of KS1 (Year 2).</a:t>
            </a:r>
          </a:p>
          <a:p>
            <a:endParaRPr lang="en-GB" dirty="0"/>
          </a:p>
        </p:txBody>
      </p:sp>
    </p:spTree>
    <p:extLst>
      <p:ext uri="{BB962C8B-B14F-4D97-AF65-F5344CB8AC3E}">
        <p14:creationId xmlns:p14="http://schemas.microsoft.com/office/powerpoint/2010/main" val="2500369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C5F00-776F-4219-B892-D51198A6DBCB}"/>
              </a:ext>
            </a:extLst>
          </p:cNvPr>
          <p:cNvSpPr>
            <a:spLocks noGrp="1"/>
          </p:cNvSpPr>
          <p:nvPr>
            <p:ph type="title"/>
          </p:nvPr>
        </p:nvSpPr>
        <p:spPr/>
        <p:txBody>
          <a:bodyPr/>
          <a:lstStyle/>
          <a:p>
            <a:pPr algn="ctr"/>
            <a:r>
              <a:rPr lang="en-GB" dirty="0">
                <a:latin typeface="Arial Rounded MT Bold" panose="020F0704030504030204" pitchFamily="34" charset="0"/>
              </a:rPr>
              <a:t>Our approach</a:t>
            </a:r>
          </a:p>
        </p:txBody>
      </p:sp>
      <p:sp>
        <p:nvSpPr>
          <p:cNvPr id="3" name="Content Placeholder 2">
            <a:extLst>
              <a:ext uri="{FF2B5EF4-FFF2-40B4-BE49-F238E27FC236}">
                <a16:creationId xmlns:a16="http://schemas.microsoft.com/office/drawing/2014/main" id="{A442DE64-BDF7-E665-4ABE-F3E6B6AD25C3}"/>
              </a:ext>
            </a:extLst>
          </p:cNvPr>
          <p:cNvSpPr>
            <a:spLocks noGrp="1"/>
          </p:cNvSpPr>
          <p:nvPr>
            <p:ph idx="1"/>
          </p:nvPr>
        </p:nvSpPr>
        <p:spPr/>
        <p:txBody>
          <a:bodyPr/>
          <a:lstStyle/>
          <a:p>
            <a:r>
              <a:rPr lang="en-GB" dirty="0">
                <a:latin typeface="Arial Rounded MT Bold" panose="020F0704030504030204" pitchFamily="34" charset="0"/>
              </a:rPr>
              <a:t>We have introduced Read Write Inc. which is a complete systematic and structured literacy programme. </a:t>
            </a:r>
          </a:p>
          <a:p>
            <a:r>
              <a:rPr lang="en-GB" dirty="0">
                <a:latin typeface="Arial Rounded MT Bold" panose="020F0704030504030204" pitchFamily="34" charset="0"/>
              </a:rPr>
              <a:t>Meets the demands of the new national curriculum, giving your children the best chance of success.</a:t>
            </a:r>
          </a:p>
          <a:p>
            <a:endParaRPr lang="en-GB" dirty="0">
              <a:latin typeface="Arial Rounded MT Bold" panose="020F0704030504030204" pitchFamily="34" charset="0"/>
            </a:endParaRPr>
          </a:p>
          <a:p>
            <a:endParaRPr lang="en-GB" dirty="0">
              <a:latin typeface="Arial Rounded MT Bold" panose="020F0704030504030204" pitchFamily="34" charset="0"/>
            </a:endParaRPr>
          </a:p>
          <a:p>
            <a:endParaRPr lang="en-GB" dirty="0">
              <a:latin typeface="Arial Rounded MT Bold" panose="020F0704030504030204" pitchFamily="34" charset="0"/>
            </a:endParaRPr>
          </a:p>
          <a:p>
            <a:endParaRPr lang="en-GB" dirty="0">
              <a:latin typeface="Arial Rounded MT Bold" panose="020F0704030504030204" pitchFamily="34" charset="0"/>
            </a:endParaRPr>
          </a:p>
        </p:txBody>
      </p:sp>
      <p:pic>
        <p:nvPicPr>
          <p:cNvPr id="4" name="Picture 3">
            <a:extLst>
              <a:ext uri="{FF2B5EF4-FFF2-40B4-BE49-F238E27FC236}">
                <a16:creationId xmlns:a16="http://schemas.microsoft.com/office/drawing/2014/main" id="{90D5C770-6A76-D91E-ECEC-C96025CF8486}"/>
              </a:ext>
            </a:extLst>
          </p:cNvPr>
          <p:cNvPicPr>
            <a:picLocks noChangeAspect="1"/>
          </p:cNvPicPr>
          <p:nvPr/>
        </p:nvPicPr>
        <p:blipFill>
          <a:blip r:embed="rId2"/>
          <a:stretch>
            <a:fillRect/>
          </a:stretch>
        </p:blipFill>
        <p:spPr>
          <a:xfrm>
            <a:off x="10597830" y="365125"/>
            <a:ext cx="755970" cy="792549"/>
          </a:xfrm>
          <a:prstGeom prst="rect">
            <a:avLst/>
          </a:prstGeom>
        </p:spPr>
      </p:pic>
      <p:pic>
        <p:nvPicPr>
          <p:cNvPr id="6" name="Picture 5">
            <a:extLst>
              <a:ext uri="{FF2B5EF4-FFF2-40B4-BE49-F238E27FC236}">
                <a16:creationId xmlns:a16="http://schemas.microsoft.com/office/drawing/2014/main" id="{0F3577B1-DB02-5ED5-48FF-012071ADF22D}"/>
              </a:ext>
            </a:extLst>
          </p:cNvPr>
          <p:cNvPicPr>
            <a:picLocks noChangeAspect="1"/>
          </p:cNvPicPr>
          <p:nvPr/>
        </p:nvPicPr>
        <p:blipFill>
          <a:blip r:embed="rId3"/>
          <a:stretch>
            <a:fillRect/>
          </a:stretch>
        </p:blipFill>
        <p:spPr>
          <a:xfrm>
            <a:off x="3163613" y="4023502"/>
            <a:ext cx="5559973" cy="2469373"/>
          </a:xfrm>
          <a:prstGeom prst="rect">
            <a:avLst/>
          </a:prstGeom>
        </p:spPr>
      </p:pic>
    </p:spTree>
    <p:extLst>
      <p:ext uri="{BB962C8B-B14F-4D97-AF65-F5344CB8AC3E}">
        <p14:creationId xmlns:p14="http://schemas.microsoft.com/office/powerpoint/2010/main" val="4160067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B97A4-C1D9-85F7-7C05-73B073658FAF}"/>
              </a:ext>
            </a:extLst>
          </p:cNvPr>
          <p:cNvSpPr>
            <a:spLocks noGrp="1"/>
          </p:cNvSpPr>
          <p:nvPr>
            <p:ph type="title"/>
          </p:nvPr>
        </p:nvSpPr>
        <p:spPr>
          <a:xfrm>
            <a:off x="700635" y="414529"/>
            <a:ext cx="10515600" cy="1325563"/>
          </a:xfrm>
        </p:spPr>
        <p:txBody>
          <a:bodyPr>
            <a:noAutofit/>
          </a:bodyPr>
          <a:lstStyle/>
          <a:p>
            <a:pPr algn="ctr"/>
            <a:r>
              <a:rPr lang="en-GB" sz="3600" dirty="0">
                <a:latin typeface="Arial Rounded MT Bold" panose="020F0704030504030204" pitchFamily="34" charset="0"/>
              </a:rPr>
              <a:t/>
            </a:r>
            <a:br>
              <a:rPr lang="en-GB" sz="3600" dirty="0">
                <a:latin typeface="Arial Rounded MT Bold" panose="020F0704030504030204" pitchFamily="34" charset="0"/>
              </a:rPr>
            </a:br>
            <a:r>
              <a:rPr lang="en-GB" sz="3600" dirty="0">
                <a:latin typeface="Arial Rounded MT Bold" panose="020F0704030504030204" pitchFamily="34" charset="0"/>
              </a:rPr>
              <a:t/>
            </a:r>
            <a:br>
              <a:rPr lang="en-GB" sz="3600" dirty="0">
                <a:latin typeface="Arial Rounded MT Bold" panose="020F0704030504030204" pitchFamily="34" charset="0"/>
              </a:rPr>
            </a:br>
            <a:r>
              <a:rPr lang="en-GB" sz="3600" dirty="0">
                <a:latin typeface="Arial Rounded MT Bold" panose="020F0704030504030204" pitchFamily="34" charset="0"/>
              </a:rPr>
              <a:t/>
            </a:r>
            <a:br>
              <a:rPr lang="en-GB" sz="3600" dirty="0">
                <a:latin typeface="Arial Rounded MT Bold" panose="020F0704030504030204" pitchFamily="34" charset="0"/>
              </a:rPr>
            </a:br>
            <a:r>
              <a:rPr lang="en-GB" sz="3600" dirty="0">
                <a:latin typeface="Arial Rounded MT Bold" panose="020F0704030504030204" pitchFamily="34" charset="0"/>
              </a:rPr>
              <a:t/>
            </a:r>
            <a:br>
              <a:rPr lang="en-GB" sz="3600" dirty="0">
                <a:latin typeface="Arial Rounded MT Bold" panose="020F0704030504030204" pitchFamily="34" charset="0"/>
              </a:rPr>
            </a:br>
            <a:r>
              <a:rPr lang="en-GB" sz="3600" dirty="0">
                <a:latin typeface="Arial Rounded MT Bold" panose="020F0704030504030204" pitchFamily="34" charset="0"/>
              </a:rPr>
              <a:t/>
            </a:r>
            <a:br>
              <a:rPr lang="en-GB" sz="3600" dirty="0">
                <a:latin typeface="Arial Rounded MT Bold" panose="020F0704030504030204" pitchFamily="34" charset="0"/>
              </a:rPr>
            </a:br>
            <a:r>
              <a:rPr lang="en-GB" sz="3600" dirty="0">
                <a:latin typeface="Arial Rounded MT Bold" panose="020F0704030504030204" pitchFamily="34" charset="0"/>
              </a:rPr>
              <a:t/>
            </a:r>
            <a:br>
              <a:rPr lang="en-GB" sz="3600" dirty="0">
                <a:latin typeface="Arial Rounded MT Bold" panose="020F0704030504030204" pitchFamily="34" charset="0"/>
              </a:rPr>
            </a:br>
            <a:r>
              <a:rPr lang="en-GB" sz="3600" dirty="0">
                <a:latin typeface="Arial Rounded MT Bold" panose="020F0704030504030204" pitchFamily="34" charset="0"/>
              </a:rPr>
              <a:t/>
            </a:r>
            <a:br>
              <a:rPr lang="en-GB" sz="3600" dirty="0">
                <a:latin typeface="Arial Rounded MT Bold" panose="020F0704030504030204" pitchFamily="34" charset="0"/>
              </a:rPr>
            </a:br>
            <a:r>
              <a:rPr lang="en-GB" sz="3600" dirty="0">
                <a:latin typeface="Arial Rounded MT Bold" panose="020F0704030504030204" pitchFamily="34" charset="0"/>
              </a:rPr>
              <a:t/>
            </a:r>
            <a:br>
              <a:rPr lang="en-GB" sz="3600" dirty="0">
                <a:latin typeface="Arial Rounded MT Bold" panose="020F0704030504030204" pitchFamily="34" charset="0"/>
              </a:rPr>
            </a:br>
            <a:r>
              <a:rPr lang="en-GB" sz="3600" dirty="0">
                <a:latin typeface="Arial Rounded MT Bold" panose="020F0704030504030204" pitchFamily="34" charset="0"/>
              </a:rPr>
              <a:t/>
            </a:r>
            <a:br>
              <a:rPr lang="en-GB" sz="3600" dirty="0">
                <a:latin typeface="Arial Rounded MT Bold" panose="020F0704030504030204" pitchFamily="34" charset="0"/>
              </a:rPr>
            </a:br>
            <a:r>
              <a:rPr lang="en-GB" sz="3600" dirty="0">
                <a:latin typeface="Arial Rounded MT Bold" panose="020F0704030504030204" pitchFamily="34" charset="0"/>
              </a:rPr>
              <a:t>How does it work?</a:t>
            </a:r>
            <a:br>
              <a:rPr lang="en-GB" sz="3600" dirty="0">
                <a:latin typeface="Arial Rounded MT Bold" panose="020F0704030504030204" pitchFamily="34" charset="0"/>
              </a:rPr>
            </a:br>
            <a:r>
              <a:rPr lang="en-GB" sz="3600" dirty="0">
                <a:latin typeface="Arial Rounded MT Bold" panose="020F0704030504030204" pitchFamily="34" charset="0"/>
              </a:rPr>
              <a:t/>
            </a:r>
            <a:br>
              <a:rPr lang="en-GB" sz="3600" dirty="0">
                <a:latin typeface="Arial Rounded MT Bold" panose="020F0704030504030204" pitchFamily="34" charset="0"/>
              </a:rPr>
            </a:br>
            <a:r>
              <a:rPr lang="en-GB" sz="3600" dirty="0">
                <a:latin typeface="Arial Rounded MT Bold" panose="020F0704030504030204" pitchFamily="34" charset="0"/>
              </a:rPr>
              <a:t/>
            </a:r>
            <a:br>
              <a:rPr lang="en-GB" sz="3600" dirty="0">
                <a:latin typeface="Arial Rounded MT Bold" panose="020F0704030504030204" pitchFamily="34" charset="0"/>
              </a:rPr>
            </a:br>
            <a:r>
              <a:rPr lang="en-GB" sz="3200" dirty="0">
                <a:latin typeface="Arial Rounded MT Bold" panose="020F0704030504030204" pitchFamily="34" charset="0"/>
              </a:rPr>
              <a:t>Starting at the beginning...Early Years </a:t>
            </a:r>
            <a:br>
              <a:rPr lang="en-GB" sz="3200" dirty="0">
                <a:latin typeface="Arial Rounded MT Bold" panose="020F0704030504030204" pitchFamily="34" charset="0"/>
              </a:rPr>
            </a:br>
            <a:r>
              <a:rPr lang="en-GB" sz="3200" dirty="0">
                <a:latin typeface="Arial Rounded MT Bold" panose="020F0704030504030204" pitchFamily="34" charset="0"/>
              </a:rPr>
              <a:t>Read storybooks and non-fiction books </a:t>
            </a:r>
            <a:br>
              <a:rPr lang="en-GB" sz="3200" dirty="0">
                <a:latin typeface="Arial Rounded MT Bold" panose="020F0704030504030204" pitchFamily="34" charset="0"/>
              </a:rPr>
            </a:br>
            <a:r>
              <a:rPr lang="en-GB" sz="3200" dirty="0">
                <a:latin typeface="Arial Rounded MT Bold" panose="020F0704030504030204" pitchFamily="34" charset="0"/>
              </a:rPr>
              <a:t>closely matched to their developing </a:t>
            </a:r>
            <a:br>
              <a:rPr lang="en-GB" sz="3200" dirty="0">
                <a:latin typeface="Arial Rounded MT Bold" panose="020F0704030504030204" pitchFamily="34" charset="0"/>
              </a:rPr>
            </a:br>
            <a:r>
              <a:rPr lang="en-GB" sz="3200" dirty="0">
                <a:latin typeface="Arial Rounded MT Bold" panose="020F0704030504030204" pitchFamily="34" charset="0"/>
              </a:rPr>
              <a:t>phonic knowledge</a:t>
            </a:r>
            <a:br>
              <a:rPr lang="en-GB" sz="3200" dirty="0">
                <a:latin typeface="Arial Rounded MT Bold" panose="020F0704030504030204" pitchFamily="34" charset="0"/>
              </a:rPr>
            </a:br>
            <a:r>
              <a:rPr lang="en-GB" sz="3200" dirty="0">
                <a:latin typeface="Arial Rounded MT Bold" panose="020F0704030504030204" pitchFamily="34" charset="0"/>
              </a:rPr>
              <a:t>Read with fluency and expression </a:t>
            </a:r>
            <a:br>
              <a:rPr lang="en-GB" sz="3200" dirty="0">
                <a:latin typeface="Arial Rounded MT Bold" panose="020F0704030504030204" pitchFamily="34" charset="0"/>
              </a:rPr>
            </a:br>
            <a:r>
              <a:rPr lang="en-GB" sz="3200" dirty="0">
                <a:latin typeface="Arial Rounded MT Bold" panose="020F0704030504030204" pitchFamily="34" charset="0"/>
              </a:rPr>
              <a:t>Learn to spell using known sounds</a:t>
            </a:r>
            <a:br>
              <a:rPr lang="en-GB" sz="3200" dirty="0">
                <a:latin typeface="Arial Rounded MT Bold" panose="020F0704030504030204" pitchFamily="34" charset="0"/>
              </a:rPr>
            </a:br>
            <a:r>
              <a:rPr lang="en-GB" sz="3200" dirty="0">
                <a:latin typeface="Arial Rounded MT Bold" panose="020F0704030504030204" pitchFamily="34" charset="0"/>
              </a:rPr>
              <a:t>Write confidently by practising what they </a:t>
            </a:r>
            <a:br>
              <a:rPr lang="en-GB" sz="3200" dirty="0">
                <a:latin typeface="Arial Rounded MT Bold" panose="020F0704030504030204" pitchFamily="34" charset="0"/>
              </a:rPr>
            </a:br>
            <a:r>
              <a:rPr lang="en-GB" sz="3200" dirty="0">
                <a:latin typeface="Arial Rounded MT Bold" panose="020F0704030504030204" pitchFamily="34" charset="0"/>
              </a:rPr>
              <a:t>want to write out loud first</a:t>
            </a:r>
            <a:br>
              <a:rPr lang="en-GB" sz="3200" dirty="0">
                <a:latin typeface="Arial Rounded MT Bold" panose="020F0704030504030204" pitchFamily="34" charset="0"/>
              </a:rPr>
            </a:br>
            <a:r>
              <a:rPr lang="en-GB" sz="3200" dirty="0">
                <a:latin typeface="Arial Rounded MT Bold" panose="020F0704030504030204" pitchFamily="34" charset="0"/>
              </a:rPr>
              <a:t>Work well with a partner</a:t>
            </a:r>
          </a:p>
        </p:txBody>
      </p:sp>
      <p:sp>
        <p:nvSpPr>
          <p:cNvPr id="3" name="Content Placeholder 2">
            <a:extLst>
              <a:ext uri="{FF2B5EF4-FFF2-40B4-BE49-F238E27FC236}">
                <a16:creationId xmlns:a16="http://schemas.microsoft.com/office/drawing/2014/main" id="{0B579144-B742-8833-FE4A-012B109BF741}"/>
              </a:ext>
            </a:extLst>
          </p:cNvPr>
          <p:cNvSpPr>
            <a:spLocks noGrp="1"/>
          </p:cNvSpPr>
          <p:nvPr>
            <p:ph idx="1"/>
          </p:nvPr>
        </p:nvSpPr>
        <p:spPr>
          <a:xfrm>
            <a:off x="700635" y="1998733"/>
            <a:ext cx="10773871" cy="4444737"/>
          </a:xfrm>
        </p:spPr>
        <p:txBody>
          <a:bodyPr/>
          <a:lstStyle/>
          <a:p>
            <a:pPr marL="0" indent="0">
              <a:buNone/>
            </a:pPr>
            <a:endParaRPr lang="en-GB" dirty="0"/>
          </a:p>
        </p:txBody>
      </p:sp>
      <p:pic>
        <p:nvPicPr>
          <p:cNvPr id="4" name="Picture 3">
            <a:extLst>
              <a:ext uri="{FF2B5EF4-FFF2-40B4-BE49-F238E27FC236}">
                <a16:creationId xmlns:a16="http://schemas.microsoft.com/office/drawing/2014/main" id="{744CB31C-C611-0674-DBEB-5FB75079AA7A}"/>
              </a:ext>
            </a:extLst>
          </p:cNvPr>
          <p:cNvPicPr>
            <a:picLocks noChangeAspect="1"/>
          </p:cNvPicPr>
          <p:nvPr/>
        </p:nvPicPr>
        <p:blipFill>
          <a:blip r:embed="rId2"/>
          <a:stretch>
            <a:fillRect/>
          </a:stretch>
        </p:blipFill>
        <p:spPr>
          <a:xfrm>
            <a:off x="10597830" y="284762"/>
            <a:ext cx="755970" cy="792549"/>
          </a:xfrm>
          <a:prstGeom prst="rect">
            <a:avLst/>
          </a:prstGeom>
        </p:spPr>
      </p:pic>
    </p:spTree>
    <p:extLst>
      <p:ext uri="{BB962C8B-B14F-4D97-AF65-F5344CB8AC3E}">
        <p14:creationId xmlns:p14="http://schemas.microsoft.com/office/powerpoint/2010/main" val="896887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57BC8-1FD9-641F-3E46-85C02FB17797}"/>
              </a:ext>
            </a:extLst>
          </p:cNvPr>
          <p:cNvSpPr>
            <a:spLocks noGrp="1"/>
          </p:cNvSpPr>
          <p:nvPr>
            <p:ph type="title"/>
          </p:nvPr>
        </p:nvSpPr>
        <p:spPr/>
        <p:txBody>
          <a:bodyPr/>
          <a:lstStyle/>
          <a:p>
            <a:pPr algn="ctr"/>
            <a:r>
              <a:rPr lang="en-GB" dirty="0">
                <a:latin typeface="Arial Rounded MT Bold" panose="020F0704030504030204" pitchFamily="34" charset="0"/>
              </a:rPr>
              <a:t>How does it work?</a:t>
            </a:r>
          </a:p>
        </p:txBody>
      </p:sp>
      <p:sp>
        <p:nvSpPr>
          <p:cNvPr id="3" name="Content Placeholder 2">
            <a:extLst>
              <a:ext uri="{FF2B5EF4-FFF2-40B4-BE49-F238E27FC236}">
                <a16:creationId xmlns:a16="http://schemas.microsoft.com/office/drawing/2014/main" id="{73CBBBD1-420E-0FE5-D3AB-14597DD25FC5}"/>
              </a:ext>
            </a:extLst>
          </p:cNvPr>
          <p:cNvSpPr>
            <a:spLocks noGrp="1"/>
          </p:cNvSpPr>
          <p:nvPr>
            <p:ph idx="1"/>
          </p:nvPr>
        </p:nvSpPr>
        <p:spPr/>
        <p:txBody>
          <a:bodyPr/>
          <a:lstStyle/>
          <a:p>
            <a:r>
              <a:rPr lang="en-GB" dirty="0">
                <a:latin typeface="Arial Rounded MT Bold" panose="020F0704030504030204" pitchFamily="34" charset="0"/>
              </a:rPr>
              <a:t>Aim at the end of Year 1... </a:t>
            </a:r>
          </a:p>
          <a:p>
            <a:r>
              <a:rPr lang="en-GB" dirty="0">
                <a:latin typeface="Arial Rounded MT Bold" panose="020F0704030504030204" pitchFamily="34" charset="0"/>
              </a:rPr>
              <a:t>Children are accurate and speedy readers and are ready to move onto class English lessons </a:t>
            </a:r>
          </a:p>
          <a:p>
            <a:r>
              <a:rPr lang="en-GB" dirty="0">
                <a:latin typeface="Arial Rounded MT Bold" panose="020F0704030504030204" pitchFamily="34" charset="0"/>
              </a:rPr>
              <a:t>One-to-one tutoring - no child is left behind. </a:t>
            </a:r>
          </a:p>
          <a:p>
            <a:r>
              <a:rPr lang="en-GB" dirty="0">
                <a:latin typeface="Arial Rounded MT Bold" panose="020F0704030504030204" pitchFamily="34" charset="0"/>
              </a:rPr>
              <a:t>Reading books align with the sounds learnt in class.</a:t>
            </a:r>
          </a:p>
        </p:txBody>
      </p:sp>
      <p:pic>
        <p:nvPicPr>
          <p:cNvPr id="4" name="Picture 3">
            <a:extLst>
              <a:ext uri="{FF2B5EF4-FFF2-40B4-BE49-F238E27FC236}">
                <a16:creationId xmlns:a16="http://schemas.microsoft.com/office/drawing/2014/main" id="{1F2B0102-F87F-98C7-64E2-A29353CD97C4}"/>
              </a:ext>
            </a:extLst>
          </p:cNvPr>
          <p:cNvPicPr>
            <a:picLocks noChangeAspect="1"/>
          </p:cNvPicPr>
          <p:nvPr/>
        </p:nvPicPr>
        <p:blipFill>
          <a:blip r:embed="rId2"/>
          <a:stretch>
            <a:fillRect/>
          </a:stretch>
        </p:blipFill>
        <p:spPr>
          <a:xfrm>
            <a:off x="10597830" y="365125"/>
            <a:ext cx="755970" cy="792549"/>
          </a:xfrm>
          <a:prstGeom prst="rect">
            <a:avLst/>
          </a:prstGeom>
        </p:spPr>
      </p:pic>
    </p:spTree>
    <p:extLst>
      <p:ext uri="{BB962C8B-B14F-4D97-AF65-F5344CB8AC3E}">
        <p14:creationId xmlns:p14="http://schemas.microsoft.com/office/powerpoint/2010/main" val="4248774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7AB01-7241-E8E6-1C3C-D1A4B544D80C}"/>
              </a:ext>
            </a:extLst>
          </p:cNvPr>
          <p:cNvSpPr>
            <a:spLocks noGrp="1"/>
          </p:cNvSpPr>
          <p:nvPr>
            <p:ph type="title"/>
          </p:nvPr>
        </p:nvSpPr>
        <p:spPr/>
        <p:txBody>
          <a:bodyPr/>
          <a:lstStyle/>
          <a:p>
            <a:endParaRPr lang="en-GB"/>
          </a:p>
        </p:txBody>
      </p:sp>
      <p:pic>
        <p:nvPicPr>
          <p:cNvPr id="4" name="Picture 3">
            <a:extLst>
              <a:ext uri="{FF2B5EF4-FFF2-40B4-BE49-F238E27FC236}">
                <a16:creationId xmlns:a16="http://schemas.microsoft.com/office/drawing/2014/main" id="{A7153C69-82EC-7B14-CFBE-11D614F723F2}"/>
              </a:ext>
            </a:extLst>
          </p:cNvPr>
          <p:cNvPicPr>
            <a:picLocks noChangeAspect="1"/>
          </p:cNvPicPr>
          <p:nvPr/>
        </p:nvPicPr>
        <p:blipFill>
          <a:blip r:embed="rId2"/>
          <a:stretch>
            <a:fillRect/>
          </a:stretch>
        </p:blipFill>
        <p:spPr>
          <a:xfrm>
            <a:off x="10597830" y="443274"/>
            <a:ext cx="755970" cy="792549"/>
          </a:xfrm>
          <a:prstGeom prst="rect">
            <a:avLst/>
          </a:prstGeom>
        </p:spPr>
      </p:pic>
      <p:sp>
        <p:nvSpPr>
          <p:cNvPr id="7" name="Content Placeholder 6">
            <a:extLst>
              <a:ext uri="{FF2B5EF4-FFF2-40B4-BE49-F238E27FC236}">
                <a16:creationId xmlns:a16="http://schemas.microsoft.com/office/drawing/2014/main" id="{B978483A-84AA-48F5-99C3-69C2556A05D6}"/>
              </a:ext>
            </a:extLst>
          </p:cNvPr>
          <p:cNvSpPr>
            <a:spLocks noGrp="1"/>
          </p:cNvSpPr>
          <p:nvPr>
            <p:ph idx="1"/>
          </p:nvPr>
        </p:nvSpPr>
        <p:spPr/>
        <p:txBody>
          <a:bodyPr/>
          <a:lstStyle/>
          <a:p>
            <a:endParaRPr lang="en-GB" dirty="0"/>
          </a:p>
        </p:txBody>
      </p:sp>
      <p:sp>
        <p:nvSpPr>
          <p:cNvPr id="8" name="Speech Bubble: Oval 7">
            <a:extLst>
              <a:ext uri="{FF2B5EF4-FFF2-40B4-BE49-F238E27FC236}">
                <a16:creationId xmlns:a16="http://schemas.microsoft.com/office/drawing/2014/main" id="{F2DB2DB0-15BA-986D-8E77-04F828790F75}"/>
              </a:ext>
            </a:extLst>
          </p:cNvPr>
          <p:cNvSpPr/>
          <p:nvPr/>
        </p:nvSpPr>
        <p:spPr>
          <a:xfrm>
            <a:off x="1424198" y="681038"/>
            <a:ext cx="8868871" cy="5177596"/>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dirty="0">
                <a:latin typeface="Arial Rounded MT Bold" panose="020F0704030504030204" pitchFamily="34" charset="0"/>
              </a:rPr>
              <a:t>Who is Read Write Inc. phonics for?</a:t>
            </a:r>
          </a:p>
        </p:txBody>
      </p:sp>
    </p:spTree>
    <p:extLst>
      <p:ext uri="{BB962C8B-B14F-4D97-AF65-F5344CB8AC3E}">
        <p14:creationId xmlns:p14="http://schemas.microsoft.com/office/powerpoint/2010/main" val="30739657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TotalTime>
  <Words>1933</Words>
  <Application>Microsoft Office PowerPoint</Application>
  <PresentationFormat>Widescreen</PresentationFormat>
  <Paragraphs>101</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Arial Rounded MT Bold</vt:lpstr>
      <vt:lpstr>Calibri</vt:lpstr>
      <vt:lpstr>Calibri Light</vt:lpstr>
      <vt:lpstr>Office Theme</vt:lpstr>
      <vt:lpstr>   Our Lady of Lourdes Reception parents/carers  RWInc phonics presentation</vt:lpstr>
      <vt:lpstr>Our aims today from this presentation</vt:lpstr>
      <vt:lpstr>PowerPoint Presentation</vt:lpstr>
      <vt:lpstr>PowerPoint Presentation</vt:lpstr>
      <vt:lpstr>What is Read Write Inc. Phonics?</vt:lpstr>
      <vt:lpstr>Our approach</vt:lpstr>
      <vt:lpstr>         How does it work?   Starting at the beginning...Early Years  Read storybooks and non-fiction books  closely matched to their developing  phonic knowledge Read with fluency and expression  Learn to spell using known sounds Write confidently by practising what they  want to write out loud first Work well with a partner</vt:lpstr>
      <vt:lpstr>How does it work?</vt:lpstr>
      <vt:lpstr>PowerPoint Presentation</vt:lpstr>
      <vt:lpstr>Read Write Inc. Phonics</vt:lpstr>
      <vt:lpstr>Systematic approach</vt:lpstr>
      <vt:lpstr>PowerPoint Presentation</vt:lpstr>
      <vt:lpstr>Phonics</vt:lpstr>
      <vt:lpstr>Language</vt:lpstr>
      <vt:lpstr>PowerPoint Presentation</vt:lpstr>
      <vt:lpstr>Speed Sounds Chart</vt:lpstr>
      <vt:lpstr>Simple speed sounds</vt:lpstr>
      <vt:lpstr>How will my child learn to read?</vt:lpstr>
      <vt:lpstr>    Blending using Fred Talk Using these simple sounds, children will learn to ‘blend’ words together, so c-a-t becomes cat. To help the children do this, we have a lovely green frog called Fred! He can only talk in sounds, so the children put the sounds together to make the word. We call this ‘Fred Talk’.   </vt:lpstr>
      <vt:lpstr>Fred talk</vt:lpstr>
      <vt:lpstr>Blending using Fred talk</vt:lpstr>
      <vt:lpstr>Alien words</vt:lpstr>
      <vt:lpstr>Fred Fingers</vt:lpstr>
      <vt:lpstr>After set 1</vt:lpstr>
      <vt:lpstr>Red ‘tricky’ words</vt:lpstr>
      <vt:lpstr>PowerPoint Presentation</vt:lpstr>
      <vt:lpstr>Assessments</vt:lpstr>
      <vt:lpstr>Reading books to take home</vt:lpstr>
      <vt:lpstr>How can I help at home?</vt:lpstr>
      <vt:lpstr>How can I support my child with reading?</vt:lpstr>
      <vt:lpstr>Helping at home</vt:lpstr>
      <vt:lpstr>How can I support at home?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Lady of Lourdes Reception parents/carers  RWInc phonics presentation</dc:title>
  <dc:creator>Pier Anscombe</dc:creator>
  <cp:lastModifiedBy>Michelle Ricetti</cp:lastModifiedBy>
  <cp:revision>7</cp:revision>
  <dcterms:created xsi:type="dcterms:W3CDTF">2023-09-17T14:08:09Z</dcterms:created>
  <dcterms:modified xsi:type="dcterms:W3CDTF">2023-10-18T12:47:52Z</dcterms:modified>
</cp:coreProperties>
</file>